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78" r:id="rId2"/>
    <p:sldMasterId id="2147483690" r:id="rId3"/>
  </p:sldMasterIdLst>
  <p:notesMasterIdLst>
    <p:notesMasterId r:id="rId16"/>
  </p:notesMasterIdLst>
  <p:handoutMasterIdLst>
    <p:handoutMasterId r:id="rId17"/>
  </p:handoutMasterIdLst>
  <p:sldIdLst>
    <p:sldId id="259" r:id="rId4"/>
    <p:sldId id="277" r:id="rId5"/>
    <p:sldId id="278" r:id="rId6"/>
    <p:sldId id="280" r:id="rId7"/>
    <p:sldId id="283" r:id="rId8"/>
    <p:sldId id="273" r:id="rId9"/>
    <p:sldId id="274" r:id="rId10"/>
    <p:sldId id="279" r:id="rId11"/>
    <p:sldId id="275" r:id="rId12"/>
    <p:sldId id="276" r:id="rId13"/>
    <p:sldId id="285" r:id="rId14"/>
    <p:sldId id="293"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Rockwell" panose="02060603020205020403" pitchFamily="18" charset="0"/>
      <p:regular r:id="rId24"/>
      <p:bold r:id="rId25"/>
      <p:italic r:id="rId26"/>
      <p:boldItalic r:id="rId27"/>
    </p:embeddedFont>
    <p:embeddedFont>
      <p:font typeface="Univers" panose="020B0503020202020204" pitchFamily="34" charset="0"/>
      <p:regular r:id="rId28"/>
      <p:bold r:id="rId29"/>
    </p:embeddedFont>
    <p:embeddedFont>
      <p:font typeface="Univers Condensed" panose="020B0506020202050204" pitchFamily="34" charset="0"/>
      <p:regular r:id="rId30"/>
      <p:bold r:id="rId31"/>
    </p:embeddedFont>
    <p:embeddedFont>
      <p:font typeface="Wingdings 2" panose="05020102010507070707" pitchFamily="18" charset="2"/>
      <p:regular r:id="rId32"/>
    </p:embeddedFont>
  </p:embeddedFont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9" autoAdjust="0"/>
    <p:restoredTop sz="66382" autoAdjust="0"/>
  </p:normalViewPr>
  <p:slideViewPr>
    <p:cSldViewPr snapToGrid="0">
      <p:cViewPr varScale="1">
        <p:scale>
          <a:sx n="54" d="100"/>
          <a:sy n="54" d="100"/>
        </p:scale>
        <p:origin x="1848" y="53"/>
      </p:cViewPr>
      <p:guideLst/>
    </p:cSldViewPr>
  </p:slideViewPr>
  <p:outlineViewPr>
    <p:cViewPr>
      <p:scale>
        <a:sx n="33" d="100"/>
        <a:sy n="33" d="100"/>
      </p:scale>
      <p:origin x="0" y="-1739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5EEA65-981C-459A-B55F-C4FAFFC9236C}" type="datetime1">
              <a:rPr lang="en-GB" smtClean="0"/>
              <a:t>15/04/2021</a:t>
            </a:fld>
            <a:endParaRPr lang="en-GB"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62ABC-88CC-4357-91C8-EC5782591ACD}" type="datetime1">
              <a:rPr lang="en-GB" smtClean="0"/>
              <a:pPr/>
              <a:t>15/04/2021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n-GB" noProof="0" smtClean="0"/>
              <a:t>‹#›</a:t>
            </a:fld>
            <a:endParaRPr lang="en-GB"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noProof="0" dirty="0"/>
              <a:t>If economists lack a theory of government, political theorists lack a theory of economics.</a:t>
            </a:r>
          </a:p>
        </p:txBody>
      </p:sp>
      <p:sp>
        <p:nvSpPr>
          <p:cNvPr id="4" name="Slide Number Placeholder 3"/>
          <p:cNvSpPr>
            <a:spLocks noGrp="1"/>
          </p:cNvSpPr>
          <p:nvPr>
            <p:ph type="sldNum" sz="quarter" idx="10"/>
          </p:nvPr>
        </p:nvSpPr>
        <p:spPr/>
        <p:txBody>
          <a:bodyPr/>
          <a:lstStyle/>
          <a:p>
            <a:pPr rtl="0"/>
            <a:fld id="{B8649DAF-093F-4482-AA38-346E9A2DEE94}" type="slidenum">
              <a:rPr lang="en-GB" noProof="0" smtClean="0"/>
              <a:t>1</a:t>
            </a:fld>
            <a:endParaRPr lang="en-GB" noProof="0"/>
          </a:p>
        </p:txBody>
      </p:sp>
    </p:spTree>
    <p:extLst>
      <p:ext uri="{BB962C8B-B14F-4D97-AF65-F5344CB8AC3E}">
        <p14:creationId xmlns:p14="http://schemas.microsoft.com/office/powerpoint/2010/main" val="319431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11</a:t>
            </a:fld>
            <a:endParaRPr lang="en-GB" noProof="0"/>
          </a:p>
        </p:txBody>
      </p:sp>
    </p:spTree>
    <p:extLst>
      <p:ext uri="{BB962C8B-B14F-4D97-AF65-F5344CB8AC3E}">
        <p14:creationId xmlns:p14="http://schemas.microsoft.com/office/powerpoint/2010/main" val="1546275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9DAF-093F-4482-AA38-346E9A2DEE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77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2</a:t>
            </a:fld>
            <a:endParaRPr lang="en-GB" noProof="0"/>
          </a:p>
        </p:txBody>
      </p:sp>
    </p:spTree>
    <p:extLst>
      <p:ext uri="{BB962C8B-B14F-4D97-AF65-F5344CB8AC3E}">
        <p14:creationId xmlns:p14="http://schemas.microsoft.com/office/powerpoint/2010/main" val="238588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3</a:t>
            </a:fld>
            <a:endParaRPr lang="en-GB" noProof="0"/>
          </a:p>
        </p:txBody>
      </p:sp>
    </p:spTree>
    <p:extLst>
      <p:ext uri="{BB962C8B-B14F-4D97-AF65-F5344CB8AC3E}">
        <p14:creationId xmlns:p14="http://schemas.microsoft.com/office/powerpoint/2010/main" val="374970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4</a:t>
            </a:fld>
            <a:endParaRPr lang="en-GB" noProof="0"/>
          </a:p>
        </p:txBody>
      </p:sp>
    </p:spTree>
    <p:extLst>
      <p:ext uri="{BB962C8B-B14F-4D97-AF65-F5344CB8AC3E}">
        <p14:creationId xmlns:p14="http://schemas.microsoft.com/office/powerpoint/2010/main" val="231008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5</a:t>
            </a:fld>
            <a:endParaRPr lang="en-GB" noProof="0"/>
          </a:p>
        </p:txBody>
      </p:sp>
    </p:spTree>
    <p:extLst>
      <p:ext uri="{BB962C8B-B14F-4D97-AF65-F5344CB8AC3E}">
        <p14:creationId xmlns:p14="http://schemas.microsoft.com/office/powerpoint/2010/main" val="309606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6</a:t>
            </a:fld>
            <a:endParaRPr lang="en-GB" noProof="0"/>
          </a:p>
        </p:txBody>
      </p:sp>
    </p:spTree>
    <p:extLst>
      <p:ext uri="{BB962C8B-B14F-4D97-AF65-F5344CB8AC3E}">
        <p14:creationId xmlns:p14="http://schemas.microsoft.com/office/powerpoint/2010/main" val="82431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7</a:t>
            </a:fld>
            <a:endParaRPr lang="en-GB" noProof="0"/>
          </a:p>
        </p:txBody>
      </p:sp>
    </p:spTree>
    <p:extLst>
      <p:ext uri="{BB962C8B-B14F-4D97-AF65-F5344CB8AC3E}">
        <p14:creationId xmlns:p14="http://schemas.microsoft.com/office/powerpoint/2010/main" val="362604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3F20B-56F3-43A9-93F0-2486E3F209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62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10</a:t>
            </a:fld>
            <a:endParaRPr lang="en-GB" noProof="0"/>
          </a:p>
        </p:txBody>
      </p:sp>
    </p:spTree>
    <p:extLst>
      <p:ext uri="{BB962C8B-B14F-4D97-AF65-F5344CB8AC3E}">
        <p14:creationId xmlns:p14="http://schemas.microsoft.com/office/powerpoint/2010/main" val="260274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5" name="Straight Connector 4" descr="Title Slide divider line&#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en-GB" noProof="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Democratic Theory and Environmental Protection</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rtlCol="0"/>
          <a:lstStyle>
            <a:lvl1pPr marL="0" indent="0">
              <a:buNone/>
              <a:defRPr/>
            </a:lvl1pPr>
          </a:lstStyle>
          <a:p>
            <a:pPr rtl="0"/>
            <a:r>
              <a:rPr lang="en-US" noProof="0"/>
              <a:t>Click icon to add picture</a:t>
            </a:r>
            <a:endParaRPr lang="en-GB" noProof="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rtlCol="0"/>
          <a:lstStyle>
            <a:lvl1pPr marL="0" indent="0">
              <a:buNone/>
              <a:defRPr/>
            </a:lvl1pPr>
          </a:lstStyle>
          <a:p>
            <a:pPr rtl="0"/>
            <a:r>
              <a:rPr lang="en-US" noProof="0"/>
              <a:t>Click icon to add picture</a:t>
            </a:r>
            <a:endParaRPr lang="en-GB" noProof="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n-GB" noProof="0"/>
              <a:t>Emphasised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Democratic Theory and Environmental Protection</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Democratic Theory and Environmental Protection</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en-GB"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en-GB"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a:lvl1pPr>
          </a:lstStyle>
          <a:p>
            <a:pPr rtl="0"/>
            <a:r>
              <a:rPr lang="en-US" noProof="0"/>
              <a:t>Click icon to add picture</a:t>
            </a:r>
            <a:endParaRPr lang="en-GB" noProof="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a:lvl1pPr>
          </a:lstStyle>
          <a:p>
            <a:pPr rtl="0"/>
            <a:r>
              <a:rPr lang="en-US" noProof="0"/>
              <a:t>Click icon to add picture</a:t>
            </a:r>
            <a:endParaRPr lang="en-GB" noProof="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Header</a:t>
            </a:r>
          </a:p>
        </p:txBody>
      </p:sp>
      <p:sp>
        <p:nvSpPr>
          <p:cNvPr id="27" name="Text Placeholder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28" name="Text Placeholder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48" name="Freeform: Shap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Freeform: Shap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Freeform: Shap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24" name="Freeform: Shap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r>
              <a:rPr lang="en-GB"/>
              <a:t>Democratic Theory and Environmental Protection</a:t>
            </a:r>
            <a:endParaRPr lang="en-GB"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9" name="Freeform: Shap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ext Placeholder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n-GB" noProof="0"/>
              <a:t>1</a:t>
            </a:r>
          </a:p>
        </p:txBody>
      </p:sp>
      <p:sp>
        <p:nvSpPr>
          <p:cNvPr id="32" name="Text Placeholder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en-GB" noProof="0"/>
              <a:t>2</a:t>
            </a:r>
          </a:p>
        </p:txBody>
      </p:sp>
      <p:sp>
        <p:nvSpPr>
          <p:cNvPr id="33" name="Text Placeholder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en-GB" noProof="0"/>
              <a:t>3</a:t>
            </a:r>
          </a:p>
        </p:txBody>
      </p:sp>
      <p:sp>
        <p:nvSpPr>
          <p:cNvPr id="35" name="Text Placeholder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Description</a:t>
            </a:r>
          </a:p>
        </p:txBody>
      </p:sp>
      <p:sp>
        <p:nvSpPr>
          <p:cNvPr id="37" name="Text Placeholder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
        <p:nvSpPr>
          <p:cNvPr id="39" name="Text Placeholder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Democratic Theory and Environmental Protection</a:t>
            </a:r>
            <a:endParaRPr lang="en-GB" dirty="0"/>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n-US" noProof="0"/>
              <a:t>Click to edit Master text styles</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en-GB" noProof="0"/>
              <a:t>Democratic Theory and Environmental Protection</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0" name="Text Placeholder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1" name="Text Placeholder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2" name="Text Placeholder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Democratic Theory and Environmental Protection</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en-GB"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en-GB"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Democratic Theory and Environmental Protection</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n-GB"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n-GB"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Democratic Theory and Environmental Protection</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n-GB"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n-GB"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n-GB"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n-GB"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n-GB"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n-GB"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n-GB"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n-GB"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n-GB"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n-GB"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n-GB"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Democratic Theory and Environmental Protection</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Democratic Theory and Environmental Protection</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Democratic Theory and Environmental Protection</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31033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A6FA2A08-33C2-4BB7-8DF7-FD03B12AEBC8}" type="datetime1">
              <a:rPr lang="en-US" smtClean="0"/>
              <a:t>4/15/2021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444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344843CE-1974-4019-B4DF-304D08EB3EA9}" type="datetime1">
              <a:rPr lang="en-US" smtClean="0"/>
              <a:t>4/15/2021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502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34C7202-599F-4FBE-8623-555313871674}" type="datetime1">
              <a:rPr lang="en-US" smtClean="0"/>
              <a:t>4/15/2021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7941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004286-7D26-406F-A270-868338512EA8}" type="datetime1">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7670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6BFDB3-4712-4827-B691-8796FA4290B3}" type="datetime1">
              <a:rPr lang="en-US" smtClean="0"/>
              <a:t>4/15/2021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6401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544DF0-2257-4DF0-BE34-90548FE77D91}" type="datetime1">
              <a:rPr lang="en-US" smtClean="0"/>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0673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820C9-7890-499E-AB2D-084E0438A8BD}" type="datetime1">
              <a:rPr lang="en-US" smtClean="0"/>
              <a:t>4/15/2021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505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4C3EFBF-EBEB-4221-B70F-510591ED5CDE}" type="datetime1">
              <a:rPr lang="en-US" smtClean="0"/>
              <a:t>4/15/2021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2860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rgbClr val="00B050"/>
                </a:solidFill>
              </a:defRPr>
            </a:lvl1pPr>
          </a:lstStyle>
          <a:p>
            <a:pPr rtl="0"/>
            <a:r>
              <a:rPr lang="en-US" noProof="0"/>
              <a:t>Click to edit Master title style</a:t>
            </a:r>
            <a:endParaRPr lang="en-GB" noProof="0"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rgbClr val="00B050"/>
                </a:solidFill>
              </a:defRPr>
            </a:lvl1pPr>
          </a:lstStyle>
          <a:p>
            <a:r>
              <a:rPr lang="en-GB"/>
              <a:t>Democratic Theory and Environmental Protection</a:t>
            </a:r>
            <a:endParaRPr lang="en-GB"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73450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CC5574-0CE1-4A77-BF56-9DA7390C31C8}" type="datetime1">
              <a:rPr lang="en-US" smtClean="0"/>
              <a:t>4/15/2021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9375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4F5CD6-7DF1-470E-8667-77A86A4B2A44}" type="datetime1">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4431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8B163888-A5D7-4AA8-806C-6624EB6A83BF}" type="datetime1">
              <a:rPr lang="en-US" smtClean="0"/>
              <a:t>4/15/2021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4172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5" name="Straight Connector 4" descr="Title Slide divider line&#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en-GB" noProof="0"/>
              <a:t>Logo</a:t>
            </a:r>
          </a:p>
        </p:txBody>
      </p:sp>
    </p:spTree>
    <p:extLst>
      <p:ext uri="{BB962C8B-B14F-4D97-AF65-F5344CB8AC3E}">
        <p14:creationId xmlns:p14="http://schemas.microsoft.com/office/powerpoint/2010/main" val="633385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Tree>
    <p:extLst>
      <p:ext uri="{BB962C8B-B14F-4D97-AF65-F5344CB8AC3E}">
        <p14:creationId xmlns:p14="http://schemas.microsoft.com/office/powerpoint/2010/main" val="2390677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rgbClr val="00B050"/>
                </a:solidFill>
              </a:defRPr>
            </a:lvl1pPr>
          </a:lstStyle>
          <a:p>
            <a:pPr rtl="0"/>
            <a:r>
              <a:rPr lang="en-US" noProof="0"/>
              <a:t>Click to edit Master title style</a:t>
            </a:r>
            <a:endParaRPr lang="en-GB" noProof="0"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rgbClr val="00B050"/>
                </a:solidFill>
              </a:defRPr>
            </a:lvl1pPr>
          </a:lstStyle>
          <a:p>
            <a:r>
              <a:rPr lang="en-GB"/>
              <a:t>Economic Principles</a:t>
            </a:r>
            <a:endParaRPr lang="en-GB"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954609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31208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endParaRPr lang="en-GB" noProof="0"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367531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713913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16628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607283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en-GB"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en-GB"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en-GB"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Tree>
    <p:extLst>
      <p:ext uri="{BB962C8B-B14F-4D97-AF65-F5344CB8AC3E}">
        <p14:creationId xmlns:p14="http://schemas.microsoft.com/office/powerpoint/2010/main" val="4011872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rtlCol="0"/>
          <a:lstStyle>
            <a:lvl1pPr marL="0" indent="0">
              <a:buNone/>
              <a:defRPr/>
            </a:lvl1pPr>
          </a:lstStyle>
          <a:p>
            <a:pPr rtl="0"/>
            <a:r>
              <a:rPr lang="en-US" noProof="0"/>
              <a:t>Click icon to add picture</a:t>
            </a:r>
            <a:endParaRPr lang="en-GB" noProof="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rtlCol="0"/>
          <a:lstStyle>
            <a:lvl1pPr marL="0" indent="0">
              <a:buNone/>
              <a:defRPr/>
            </a:lvl1pPr>
          </a:lstStyle>
          <a:p>
            <a:pPr rtl="0"/>
            <a:r>
              <a:rPr lang="en-US" noProof="0"/>
              <a:t>Click icon to add picture</a:t>
            </a:r>
            <a:endParaRPr lang="en-GB" noProof="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rtlCol="0"/>
          <a:lstStyle>
            <a:lvl1pPr marL="0" indent="0">
              <a:buNone/>
              <a:defRPr/>
            </a:lvl1pPr>
          </a:lstStyle>
          <a:p>
            <a:pPr rtl="0"/>
            <a:r>
              <a:rPr lang="en-US" noProof="0"/>
              <a:t>Click icon to add picture</a:t>
            </a:r>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907235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rtlCol="0"/>
          <a:lstStyle>
            <a:lvl1pPr marL="0" indent="0">
              <a:buNone/>
              <a:defRPr/>
            </a:lvl1pPr>
          </a:lstStyle>
          <a:p>
            <a:pPr rtl="0"/>
            <a:r>
              <a:rPr lang="en-US" noProof="0"/>
              <a:t>Click icon to add picture</a:t>
            </a:r>
            <a:endParaRPr lang="en-GB" noProof="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rtlCol="0"/>
          <a:lstStyle>
            <a:lvl1pPr marL="0" indent="0">
              <a:buNone/>
              <a:defRPr/>
            </a:lvl1pPr>
          </a:lstStyle>
          <a:p>
            <a:pPr rtl="0"/>
            <a:r>
              <a:rPr lang="en-US" noProof="0"/>
              <a:t>Click icon to add picture</a:t>
            </a:r>
            <a:endParaRPr lang="en-GB" noProof="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2655445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n-GB" noProof="0"/>
              <a:t>Emphasised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4114007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en-GB"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en-GB"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a:lvl1pPr>
          </a:lstStyle>
          <a:p>
            <a:pPr rtl="0"/>
            <a:r>
              <a:rPr lang="en-US" noProof="0"/>
              <a:t>Click icon to add picture</a:t>
            </a:r>
            <a:endParaRPr lang="en-GB" noProof="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a:lvl1pPr>
          </a:lstStyle>
          <a:p>
            <a:pPr rtl="0"/>
            <a:r>
              <a:rPr lang="en-US" noProof="0"/>
              <a:t>Click icon to add picture</a:t>
            </a:r>
            <a:endParaRPr lang="en-GB" noProof="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4044409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Header</a:t>
            </a:r>
          </a:p>
        </p:txBody>
      </p:sp>
      <p:sp>
        <p:nvSpPr>
          <p:cNvPr id="27" name="Text Placeholder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28" name="Text Placeholder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48" name="Freeform: Shap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Freeform: Shap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Freeform: Shap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24" name="Freeform: Shap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r>
              <a:rPr lang="en-GB"/>
              <a:t>Economic Principles</a:t>
            </a:r>
            <a:endParaRPr lang="en-GB"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9" name="Freeform: Shap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ext Placeholder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n-GB" noProof="0"/>
              <a:t>1</a:t>
            </a:r>
          </a:p>
        </p:txBody>
      </p:sp>
      <p:sp>
        <p:nvSpPr>
          <p:cNvPr id="32" name="Text Placeholder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en-GB" noProof="0"/>
              <a:t>2</a:t>
            </a:r>
          </a:p>
        </p:txBody>
      </p:sp>
      <p:sp>
        <p:nvSpPr>
          <p:cNvPr id="33" name="Text Placeholder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en-GB" noProof="0"/>
              <a:t>3</a:t>
            </a:r>
          </a:p>
        </p:txBody>
      </p:sp>
      <p:sp>
        <p:nvSpPr>
          <p:cNvPr id="35" name="Text Placeholder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Description</a:t>
            </a:r>
          </a:p>
        </p:txBody>
      </p:sp>
      <p:sp>
        <p:nvSpPr>
          <p:cNvPr id="37" name="Text Placeholder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
        <p:nvSpPr>
          <p:cNvPr id="39" name="Text Placeholder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Tree>
    <p:extLst>
      <p:ext uri="{BB962C8B-B14F-4D97-AF65-F5344CB8AC3E}">
        <p14:creationId xmlns:p14="http://schemas.microsoft.com/office/powerpoint/2010/main" val="2854605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Economic Principles</a:t>
            </a:r>
            <a:endParaRPr lang="en-GB" dirty="0"/>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n-US" noProof="0"/>
              <a:t>Click to edit Master text styles</a:t>
            </a:r>
          </a:p>
        </p:txBody>
      </p:sp>
    </p:spTree>
    <p:extLst>
      <p:ext uri="{BB962C8B-B14F-4D97-AF65-F5344CB8AC3E}">
        <p14:creationId xmlns:p14="http://schemas.microsoft.com/office/powerpoint/2010/main" val="2518553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en-GB" noProof="0"/>
              <a:t>Economic Principles</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0" name="Text Placeholder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1" name="Text Placeholder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2" name="Text Placeholder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Tree>
    <p:extLst>
      <p:ext uri="{BB962C8B-B14F-4D97-AF65-F5344CB8AC3E}">
        <p14:creationId xmlns:p14="http://schemas.microsoft.com/office/powerpoint/2010/main" val="15455587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en-GB"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en-GB" noProof="0"/>
              <a:t>Section 3 Title</a:t>
            </a:r>
          </a:p>
        </p:txBody>
      </p:sp>
    </p:spTree>
    <p:extLst>
      <p:ext uri="{BB962C8B-B14F-4D97-AF65-F5344CB8AC3E}">
        <p14:creationId xmlns:p14="http://schemas.microsoft.com/office/powerpoint/2010/main" val="1200636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n-GB"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n-GB" noProof="0"/>
              <a:t>Month, Year</a:t>
            </a:r>
          </a:p>
        </p:txBody>
      </p:sp>
    </p:spTree>
    <p:extLst>
      <p:ext uri="{BB962C8B-B14F-4D97-AF65-F5344CB8AC3E}">
        <p14:creationId xmlns:p14="http://schemas.microsoft.com/office/powerpoint/2010/main" val="218278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Democratic Theory and Environmental Protection</a:t>
            </a:r>
            <a:endParaRPr lang="en-GB" noProof="0"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891552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Economic Principles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n-GB"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n-GB"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n-GB"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n-GB"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n-GB"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n-GB"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n-GB"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n-GB"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n-GB"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n-GB"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n-GB" noProof="0"/>
              <a:t>Title</a:t>
            </a:r>
          </a:p>
        </p:txBody>
      </p:sp>
    </p:spTree>
    <p:extLst>
      <p:ext uri="{BB962C8B-B14F-4D97-AF65-F5344CB8AC3E}">
        <p14:creationId xmlns:p14="http://schemas.microsoft.com/office/powerpoint/2010/main" val="4025226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Economic Principles</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Tree>
    <p:extLst>
      <p:ext uri="{BB962C8B-B14F-4D97-AF65-F5344CB8AC3E}">
        <p14:creationId xmlns:p14="http://schemas.microsoft.com/office/powerpoint/2010/main" val="1998453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Economic Principles</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048040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Economic Principles</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44547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Democratic Theory and Environmental Protection</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Democratic Theory and Environmental Protection</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Democratic Theory and Environmental Protection</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en-GB"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en-GB"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en-GB"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rtlCol="0"/>
          <a:lstStyle>
            <a:lvl1pPr marL="0" indent="0">
              <a:buNone/>
              <a:defRPr/>
            </a:lvl1pPr>
          </a:lstStyle>
          <a:p>
            <a:pPr rtl="0"/>
            <a:r>
              <a:rPr lang="en-US" noProof="0"/>
              <a:t>Click icon to add picture</a:t>
            </a:r>
            <a:endParaRPr lang="en-GB" noProof="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rtlCol="0"/>
          <a:lstStyle>
            <a:lvl1pPr marL="0" indent="0">
              <a:buNone/>
              <a:defRPr/>
            </a:lvl1pPr>
          </a:lstStyle>
          <a:p>
            <a:pPr rtl="0"/>
            <a:r>
              <a:rPr lang="en-US" noProof="0"/>
              <a:t>Click icon to add picture</a:t>
            </a:r>
            <a:endParaRPr lang="en-GB" noProof="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rtlCol="0"/>
          <a:lstStyle>
            <a:lvl1pPr marL="0" indent="0">
              <a:buNone/>
              <a:defRPr/>
            </a:lvl1pPr>
          </a:lstStyle>
          <a:p>
            <a:pPr rtl="0"/>
            <a:r>
              <a:rPr lang="en-US" noProof="0"/>
              <a:t>Click icon to add picture</a:t>
            </a:r>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Democratic Theory and Environmental Protection</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b="1">
                <a:solidFill>
                  <a:srgbClr val="00B050"/>
                </a:solidFill>
              </a:defRPr>
            </a:lvl1pPr>
          </a:lstStyle>
          <a:p>
            <a:r>
              <a:rPr lang="en-GB"/>
              <a:t>Democratic Theory and Environmental Protection</a:t>
            </a:r>
            <a:endParaRPr lang="en-GB" b="1"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en-GB" noProof="0" smtClean="0"/>
              <a:pPr/>
              <a:t>‹#›</a:t>
            </a:fld>
            <a:endParaRPr lang="en-GB" noProof="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31375" y="674481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100000"/>
        </a:lnSpc>
        <a:spcBef>
          <a:spcPts val="1500"/>
        </a:spcBef>
        <a:buFont typeface="Arial" panose="020B0604020202020204" pitchFamily="34" charset="0"/>
        <a:buChar char="•"/>
        <a:defRPr sz="2000" b="1" kern="1200">
          <a:solidFill>
            <a:schemeClr val="tx1"/>
          </a:solidFill>
          <a:latin typeface="+mn-lt"/>
          <a:ea typeface="+mn-ea"/>
          <a:cs typeface="+mn-cs"/>
        </a:defRPr>
      </a:lvl1pPr>
      <a:lvl2pPr marL="542925" indent="-276225"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2pPr>
      <a:lvl3pPr marL="8096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3pPr>
      <a:lvl4pPr marL="10763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05BD65BC-F7E2-4DCB-B976-594AE3783EBC}" type="datetime1">
              <a:rPr lang="en-US" smtClean="0"/>
              <a:t>4/15/2021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789791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b="1">
                <a:solidFill>
                  <a:srgbClr val="00B050"/>
                </a:solidFill>
              </a:defRPr>
            </a:lvl1pPr>
          </a:lstStyle>
          <a:p>
            <a:r>
              <a:rPr lang="en-GB"/>
              <a:t>Economic Principles</a:t>
            </a:r>
            <a:endParaRPr lang="en-GB" b="1"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en-GB" noProof="0" smtClean="0"/>
              <a:pPr/>
              <a:t>‹#›</a:t>
            </a:fld>
            <a:endParaRPr lang="en-GB" noProof="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31375" y="674481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6339271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100000"/>
        </a:lnSpc>
        <a:spcBef>
          <a:spcPts val="1500"/>
        </a:spcBef>
        <a:buFont typeface="Arial" panose="020B0604020202020204" pitchFamily="34" charset="0"/>
        <a:buChar char="•"/>
        <a:defRPr sz="2000" b="1" kern="1200">
          <a:solidFill>
            <a:schemeClr val="tx1"/>
          </a:solidFill>
          <a:latin typeface="+mn-lt"/>
          <a:ea typeface="+mn-ea"/>
          <a:cs typeface="+mn-cs"/>
        </a:defRPr>
      </a:lvl1pPr>
      <a:lvl2pPr marL="542925" indent="-276225"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2pPr>
      <a:lvl3pPr marL="8096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3pPr>
      <a:lvl4pPr marL="10763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F44370-4E2C-4E02-8410-BDFBC25BA0C0}"/>
              </a:ext>
            </a:extLst>
          </p:cNvPr>
          <p:cNvPicPr>
            <a:picLocks noChangeAspect="1"/>
          </p:cNvPicPr>
          <p:nvPr/>
        </p:nvPicPr>
        <p:blipFill rotWithShape="1">
          <a:blip r:embed="rId3"/>
          <a:srcRect b="15730"/>
          <a:stretch/>
        </p:blipFill>
        <p:spPr>
          <a:xfrm>
            <a:off x="21" y="-74634"/>
            <a:ext cx="12191979" cy="6932634"/>
          </a:xfrm>
          <a:prstGeom prst="rect">
            <a:avLst/>
          </a:prstGeom>
        </p:spPr>
      </p:pic>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2573901" y="3829063"/>
            <a:ext cx="5282503" cy="936000"/>
          </a:xfrm>
          <a:ln w="12700">
            <a:solidFill>
              <a:schemeClr val="bg1"/>
            </a:solidFill>
          </a:ln>
        </p:spPr>
        <p:txBody>
          <a:bodyPr rtlCol="0"/>
          <a:lstStyle/>
          <a:p>
            <a:r>
              <a:rPr lang="en-GB" b="0" i="0" dirty="0">
                <a:solidFill>
                  <a:srgbClr val="FFFF00"/>
                </a:solidFill>
                <a:effectLst/>
                <a:latin typeface="Times New Roman" panose="02020603050405020304" pitchFamily="18" charset="0"/>
              </a:rPr>
              <a:t>7. Democracy and Deliberation</a:t>
            </a:r>
          </a:p>
          <a:p>
            <a:pPr rtl="0"/>
            <a:endParaRPr lang="en-GB" dirty="0"/>
          </a:p>
        </p:txBody>
      </p:sp>
      <p:sp>
        <p:nvSpPr>
          <p:cNvPr id="16" name="TextBox 15">
            <a:extLst>
              <a:ext uri="{FF2B5EF4-FFF2-40B4-BE49-F238E27FC236}">
                <a16:creationId xmlns:a16="http://schemas.microsoft.com/office/drawing/2014/main" id="{42BE2C88-34F1-4078-A53D-CA9A1F350026}"/>
              </a:ext>
            </a:extLst>
          </p:cNvPr>
          <p:cNvSpPr txBox="1"/>
          <p:nvPr/>
        </p:nvSpPr>
        <p:spPr>
          <a:xfrm>
            <a:off x="2573901" y="1848990"/>
            <a:ext cx="6167120" cy="1015663"/>
          </a:xfrm>
          <a:prstGeom prst="rect">
            <a:avLst/>
          </a:prstGeom>
          <a:solidFill>
            <a:schemeClr val="tx1">
              <a:lumMod val="85000"/>
              <a:lumOff val="15000"/>
              <a:alpha val="90000"/>
            </a:schemeClr>
          </a:solidFill>
          <a:ln w="12700">
            <a:solidFill>
              <a:schemeClr val="bg1"/>
            </a:solidFill>
          </a:ln>
        </p:spPr>
        <p:txBody>
          <a:bodyPr wrap="square">
            <a:spAutoFit/>
          </a:bodyPr>
          <a:lstStyle/>
          <a:p>
            <a:r>
              <a:rPr lang="en-GB" sz="3000" b="0" i="0" dirty="0">
                <a:solidFill>
                  <a:srgbClr val="92D050"/>
                </a:solidFill>
                <a:effectLst/>
                <a:latin typeface="Times New Roman" panose="02020603050405020304" pitchFamily="18" charset="0"/>
              </a:rPr>
              <a:t>The Ethics and Economics of Environmental Protection </a:t>
            </a:r>
          </a:p>
        </p:txBody>
      </p:sp>
    </p:spTree>
    <p:extLst>
      <p:ext uri="{BB962C8B-B14F-4D97-AF65-F5344CB8AC3E}">
        <p14:creationId xmlns:p14="http://schemas.microsoft.com/office/powerpoint/2010/main" val="40262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DFFF36-430D-49B0-9CDB-E66372F747D5}"/>
              </a:ext>
            </a:extLst>
          </p:cNvPr>
          <p:cNvSpPr>
            <a:spLocks noGrp="1"/>
          </p:cNvSpPr>
          <p:nvPr>
            <p:ph idx="1"/>
          </p:nvPr>
        </p:nvSpPr>
        <p:spPr/>
        <p:txBody>
          <a:bodyPr anchor="ctr"/>
          <a:lstStyle/>
          <a:p>
            <a:pPr marL="0" indent="0">
              <a:spcBef>
                <a:spcPts val="1800"/>
              </a:spcBef>
              <a:buNone/>
            </a:pPr>
            <a:r>
              <a:rPr lang="en-GB" sz="1700" u="sng" dirty="0"/>
              <a:t>How do citizens recognise the correct answers to policy questions </a:t>
            </a:r>
            <a:r>
              <a:rPr lang="en-GB" sz="1700" i="1" u="sng" dirty="0"/>
              <a:t>unless </a:t>
            </a:r>
            <a:r>
              <a:rPr lang="en-GB" sz="1700" u="sng" dirty="0"/>
              <a:t>these answers are simply moral preferences?</a:t>
            </a:r>
          </a:p>
          <a:p>
            <a:pPr>
              <a:spcBef>
                <a:spcPts val="1800"/>
              </a:spcBef>
            </a:pPr>
            <a:r>
              <a:rPr lang="en-GB" sz="1400" b="0" dirty="0"/>
              <a:t>The basic issue here is the conflation of type I moral agency with type II knowledge of the common good</a:t>
            </a:r>
          </a:p>
          <a:p>
            <a:pPr lvl="1">
              <a:spcBef>
                <a:spcPts val="1800"/>
              </a:spcBef>
            </a:pPr>
            <a:r>
              <a:rPr lang="en-GB" sz="1400" dirty="0"/>
              <a:t>E.g., the demand that HS2 be cancelled </a:t>
            </a:r>
            <a:r>
              <a:rPr lang="en-GB" sz="1400" i="0" dirty="0">
                <a:effectLst/>
              </a:rPr>
              <a:t>≠ HS2 would harm public welfare</a:t>
            </a:r>
          </a:p>
          <a:p>
            <a:pPr lvl="1">
              <a:spcBef>
                <a:spcPts val="1800"/>
              </a:spcBef>
            </a:pPr>
            <a:r>
              <a:rPr lang="en-GB" sz="1400" dirty="0"/>
              <a:t>This is why type I and type II democracy are different: type I democracy requires that views are respected </a:t>
            </a:r>
            <a:r>
              <a:rPr lang="en-GB" sz="1400" i="1" dirty="0"/>
              <a:t>irrespective </a:t>
            </a:r>
            <a:r>
              <a:rPr lang="en-GB" sz="1400" dirty="0"/>
              <a:t>of consequences; type II democracy strictly speaking is uninterested in equality, unless it happens to promote “truth”</a:t>
            </a:r>
          </a:p>
          <a:p>
            <a:pPr>
              <a:spcBef>
                <a:spcPts val="1800"/>
              </a:spcBef>
            </a:pPr>
            <a:r>
              <a:rPr lang="en-GB" sz="1400" b="0" dirty="0"/>
              <a:t>This problem is missed because of Habermas’s assumption that, absent the alienating influence of instrumental reason, people would automatically know what’s best for them</a:t>
            </a:r>
          </a:p>
          <a:p>
            <a:pPr marL="609600" lvl="1" indent="-342900">
              <a:spcBef>
                <a:spcPts val="1800"/>
              </a:spcBef>
              <a:buFont typeface="+mj-lt"/>
              <a:buAutoNum type="alphaLcPeriod"/>
            </a:pPr>
            <a:r>
              <a:rPr lang="en-GB" sz="1400" dirty="0"/>
              <a:t>He interprets policy as a </a:t>
            </a:r>
            <a:r>
              <a:rPr lang="en-GB" sz="1400" i="1" dirty="0"/>
              <a:t>necessarily efficient </a:t>
            </a:r>
            <a:r>
              <a:rPr lang="en-GB" sz="1400" dirty="0"/>
              <a:t>way of subduing the populace (the “lifeworld”) to stabilise capitalism</a:t>
            </a:r>
          </a:p>
          <a:p>
            <a:pPr marL="609600" lvl="1" indent="-342900">
              <a:spcBef>
                <a:spcPts val="1800"/>
              </a:spcBef>
              <a:buFont typeface="+mj-lt"/>
              <a:buAutoNum type="alphaLcPeriod"/>
            </a:pPr>
            <a:r>
              <a:rPr lang="en-GB" sz="1400" dirty="0"/>
              <a:t>Political debate, when it occurs (e.g., the new social movements of the ‘60s) is therefore not potential evidence that policymakers are ignorant, but that the lifeworld cannot be fully alienated (any more than the proletariat can be)</a:t>
            </a:r>
          </a:p>
          <a:p>
            <a:pPr marL="609600" lvl="1" indent="-342900">
              <a:spcBef>
                <a:spcPts val="1800"/>
              </a:spcBef>
              <a:buFont typeface="+mj-lt"/>
              <a:buAutoNum type="alphaLcPeriod"/>
            </a:pPr>
            <a:r>
              <a:rPr lang="en-GB" sz="1400" dirty="0"/>
              <a:t>The demands </a:t>
            </a:r>
            <a:r>
              <a:rPr lang="en-GB" sz="1400" u="sng" dirty="0"/>
              <a:t>of the oppressed</a:t>
            </a:r>
            <a:r>
              <a:rPr lang="en-GB" sz="1400" dirty="0"/>
              <a:t> therefore directly convey knowledge of what is in their </a:t>
            </a:r>
            <a:r>
              <a:rPr lang="en-GB" sz="1400" i="1" dirty="0"/>
              <a:t>true </a:t>
            </a:r>
            <a:r>
              <a:rPr lang="en-GB" sz="1400" dirty="0"/>
              <a:t>interests </a:t>
            </a:r>
            <a:endParaRPr lang="en-GB" sz="1400" i="1" dirty="0"/>
          </a:p>
          <a:p>
            <a:pPr>
              <a:spcBef>
                <a:spcPts val="1800"/>
              </a:spcBef>
            </a:pPr>
            <a:r>
              <a:rPr lang="en-GB" sz="1400" b="0" dirty="0"/>
              <a:t>Once Habermas had accepted in the 1990s that oppression is universal and not only capitalist (i.e., all voters are oppressed), it was possible to connect types I and II democracy, such that equal respect = common good</a:t>
            </a:r>
          </a:p>
        </p:txBody>
      </p:sp>
      <p:sp>
        <p:nvSpPr>
          <p:cNvPr id="3" name="Title 2">
            <a:extLst>
              <a:ext uri="{FF2B5EF4-FFF2-40B4-BE49-F238E27FC236}">
                <a16:creationId xmlns:a16="http://schemas.microsoft.com/office/drawing/2014/main" id="{9D910EF4-3D83-4B9A-80F7-4751261AFA1F}"/>
              </a:ext>
            </a:extLst>
          </p:cNvPr>
          <p:cNvSpPr>
            <a:spLocks noGrp="1"/>
          </p:cNvSpPr>
          <p:nvPr>
            <p:ph type="title"/>
          </p:nvPr>
        </p:nvSpPr>
        <p:spPr/>
        <p:txBody>
          <a:bodyPr/>
          <a:lstStyle/>
          <a:p>
            <a:r>
              <a:rPr lang="en-GB" dirty="0"/>
              <a:t>4. The invisible problem, or the question of mechanisms</a:t>
            </a:r>
          </a:p>
        </p:txBody>
      </p:sp>
      <p:sp>
        <p:nvSpPr>
          <p:cNvPr id="4" name="Footer Placeholder 3">
            <a:extLst>
              <a:ext uri="{FF2B5EF4-FFF2-40B4-BE49-F238E27FC236}">
                <a16:creationId xmlns:a16="http://schemas.microsoft.com/office/drawing/2014/main" id="{14DF12D3-59E5-445F-9C0E-6B2BA7346A95}"/>
              </a:ext>
            </a:extLst>
          </p:cNvPr>
          <p:cNvSpPr>
            <a:spLocks noGrp="1"/>
          </p:cNvSpPr>
          <p:nvPr>
            <p:ph type="ftr" sz="quarter" idx="10"/>
          </p:nvPr>
        </p:nvSpPr>
        <p:spPr/>
        <p:txBody>
          <a:bodyPr/>
          <a:lstStyle/>
          <a:p>
            <a:r>
              <a:rPr lang="en-GB"/>
              <a:t>Democratic Theory and Environmental Protection</a:t>
            </a:r>
            <a:endParaRPr lang="en-GB" dirty="0"/>
          </a:p>
        </p:txBody>
      </p:sp>
      <p:sp>
        <p:nvSpPr>
          <p:cNvPr id="5" name="Slide Number Placeholder 4">
            <a:extLst>
              <a:ext uri="{FF2B5EF4-FFF2-40B4-BE49-F238E27FC236}">
                <a16:creationId xmlns:a16="http://schemas.microsoft.com/office/drawing/2014/main" id="{3911F4B2-241E-4C30-A37E-7AE39C43A350}"/>
              </a:ext>
            </a:extLst>
          </p:cNvPr>
          <p:cNvSpPr>
            <a:spLocks noGrp="1"/>
          </p:cNvSpPr>
          <p:nvPr>
            <p:ph type="sldNum" sz="quarter" idx="11"/>
          </p:nvPr>
        </p:nvSpPr>
        <p:spPr/>
        <p:txBody>
          <a:bodyPr/>
          <a:lstStyle/>
          <a:p>
            <a:pPr rtl="0"/>
            <a:fld id="{19B51A1E-902D-48AF-9020-955120F399B6}" type="slidenum">
              <a:rPr lang="en-GB" noProof="0" smtClean="0"/>
              <a:pPr rtl="0"/>
              <a:t>10</a:t>
            </a:fld>
            <a:endParaRPr lang="en-GB" noProof="0"/>
          </a:p>
        </p:txBody>
      </p:sp>
    </p:spTree>
    <p:extLst>
      <p:ext uri="{BB962C8B-B14F-4D97-AF65-F5344CB8AC3E}">
        <p14:creationId xmlns:p14="http://schemas.microsoft.com/office/powerpoint/2010/main" val="284554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20FCAB-D848-472E-9E09-58A833868F4C}"/>
              </a:ext>
            </a:extLst>
          </p:cNvPr>
          <p:cNvSpPr>
            <a:spLocks noGrp="1"/>
          </p:cNvSpPr>
          <p:nvPr>
            <p:ph idx="1"/>
          </p:nvPr>
        </p:nvSpPr>
        <p:spPr>
          <a:xfrm>
            <a:off x="4038600" y="1234324"/>
            <a:ext cx="7733399" cy="4680000"/>
          </a:xfrm>
        </p:spPr>
        <p:txBody>
          <a:bodyPr/>
          <a:lstStyle/>
          <a:p>
            <a:r>
              <a:rPr lang="en-GB" sz="1600" dirty="0"/>
              <a:t>If intentions directly determine outcomes, then democratic theory supplies all our environmental answers</a:t>
            </a:r>
          </a:p>
          <a:p>
            <a:pPr lvl="1"/>
            <a:r>
              <a:rPr lang="en-GB" sz="1600" dirty="0"/>
              <a:t>In other words, do we need a scientific theory of social behaviour?</a:t>
            </a:r>
          </a:p>
          <a:p>
            <a:pPr lvl="1"/>
            <a:r>
              <a:rPr lang="en-GB" sz="1600" b="0" dirty="0"/>
              <a:t>Democratic/political theorists proceed as if we don’t: all that matters is that democratic publics arrive at decisions </a:t>
            </a:r>
            <a:r>
              <a:rPr lang="en-GB" sz="1600" b="0" i="1" dirty="0"/>
              <a:t>with which they agree </a:t>
            </a:r>
            <a:r>
              <a:rPr lang="en-GB" sz="1600" b="0" dirty="0"/>
              <a:t>(e.g., John Dryzek’s work)</a:t>
            </a:r>
          </a:p>
          <a:p>
            <a:r>
              <a:rPr lang="en-GB" sz="1600" dirty="0"/>
              <a:t>If intentions bear no direct, constant, or visible relation to outcomes, then democratic theory supplies zero answers</a:t>
            </a:r>
          </a:p>
          <a:p>
            <a:pPr lvl="1"/>
            <a:r>
              <a:rPr lang="en-GB" sz="1600" dirty="0"/>
              <a:t>The fundamental problem we face is one of pervasive </a:t>
            </a:r>
            <a:r>
              <a:rPr lang="en-GB" sz="1600" i="1" dirty="0"/>
              <a:t>un</a:t>
            </a:r>
            <a:r>
              <a:rPr lang="en-GB" sz="1600" dirty="0"/>
              <a:t>intended consequences—or more simply, uncertainty</a:t>
            </a:r>
          </a:p>
          <a:p>
            <a:pPr lvl="1"/>
            <a:r>
              <a:rPr lang="en-GB" sz="1600" dirty="0"/>
              <a:t>In deliberative governance, we find a grudging acceptance for the need for “experts” (via the “division of cognitive labour”)—but this only compounds our problems</a:t>
            </a:r>
          </a:p>
          <a:p>
            <a:pPr marL="876300" lvl="2" indent="-342900">
              <a:buFont typeface="+mj-lt"/>
              <a:buAutoNum type="alphaLcParenR"/>
            </a:pPr>
            <a:r>
              <a:rPr lang="en-GB" sz="1600" dirty="0"/>
              <a:t>How do the experts solve the problem of uncertainty?</a:t>
            </a:r>
          </a:p>
          <a:p>
            <a:pPr marL="876300" lvl="2" indent="-342900">
              <a:buFont typeface="+mj-lt"/>
              <a:buAutoNum type="alphaLcParenR"/>
            </a:pPr>
            <a:r>
              <a:rPr lang="en-GB" sz="1600" dirty="0"/>
              <a:t>Even if one or more experts </a:t>
            </a:r>
            <a:r>
              <a:rPr lang="en-GB" sz="1600" i="1" dirty="0"/>
              <a:t>does </a:t>
            </a:r>
            <a:r>
              <a:rPr lang="en-GB" sz="1600" dirty="0"/>
              <a:t>happen on the right answer, how do voters (non-experts) recognise them?</a:t>
            </a:r>
          </a:p>
        </p:txBody>
      </p:sp>
      <p:sp>
        <p:nvSpPr>
          <p:cNvPr id="3" name="Title 2">
            <a:extLst>
              <a:ext uri="{FF2B5EF4-FFF2-40B4-BE49-F238E27FC236}">
                <a16:creationId xmlns:a16="http://schemas.microsoft.com/office/drawing/2014/main" id="{EFC86D5D-D4B2-44CC-8266-45C0F92C5F56}"/>
              </a:ext>
            </a:extLst>
          </p:cNvPr>
          <p:cNvSpPr>
            <a:spLocks noGrp="1"/>
          </p:cNvSpPr>
          <p:nvPr>
            <p:ph type="title"/>
          </p:nvPr>
        </p:nvSpPr>
        <p:spPr/>
        <p:txBody>
          <a:bodyPr/>
          <a:lstStyle/>
          <a:p>
            <a:r>
              <a:rPr lang="en-GB" dirty="0"/>
              <a:t>Who needs public policy? (Or, the </a:t>
            </a:r>
            <a:r>
              <a:rPr lang="en-GB" dirty="0" err="1"/>
              <a:t>unscience</a:t>
            </a:r>
            <a:r>
              <a:rPr lang="en-GB" dirty="0"/>
              <a:t> of revolution)</a:t>
            </a:r>
          </a:p>
        </p:txBody>
      </p:sp>
      <p:sp>
        <p:nvSpPr>
          <p:cNvPr id="4" name="Footer Placeholder 3">
            <a:extLst>
              <a:ext uri="{FF2B5EF4-FFF2-40B4-BE49-F238E27FC236}">
                <a16:creationId xmlns:a16="http://schemas.microsoft.com/office/drawing/2014/main" id="{A8EE178A-30B9-4D31-8AC1-D86D9A489657}"/>
              </a:ext>
            </a:extLst>
          </p:cNvPr>
          <p:cNvSpPr>
            <a:spLocks noGrp="1"/>
          </p:cNvSpPr>
          <p:nvPr>
            <p:ph type="ftr" sz="quarter" idx="10"/>
          </p:nvPr>
        </p:nvSpPr>
        <p:spPr/>
        <p:txBody>
          <a:bodyPr/>
          <a:lstStyle/>
          <a:p>
            <a:r>
              <a:rPr lang="en-GB"/>
              <a:t>Democratic Theory and Environmental Protection</a:t>
            </a:r>
            <a:endParaRPr lang="en-GB" dirty="0"/>
          </a:p>
        </p:txBody>
      </p:sp>
      <p:sp>
        <p:nvSpPr>
          <p:cNvPr id="5" name="Slide Number Placeholder 4">
            <a:extLst>
              <a:ext uri="{FF2B5EF4-FFF2-40B4-BE49-F238E27FC236}">
                <a16:creationId xmlns:a16="http://schemas.microsoft.com/office/drawing/2014/main" id="{587499F0-5F2A-42B0-95D9-008FC976F06C}"/>
              </a:ext>
            </a:extLst>
          </p:cNvPr>
          <p:cNvSpPr>
            <a:spLocks noGrp="1"/>
          </p:cNvSpPr>
          <p:nvPr>
            <p:ph type="sldNum" sz="quarter" idx="11"/>
          </p:nvPr>
        </p:nvSpPr>
        <p:spPr/>
        <p:txBody>
          <a:bodyPr/>
          <a:lstStyle/>
          <a:p>
            <a:pPr rtl="0"/>
            <a:fld id="{19B51A1E-902D-48AF-9020-955120F399B6}" type="slidenum">
              <a:rPr lang="en-GB" noProof="0" smtClean="0"/>
              <a:pPr rtl="0"/>
              <a:t>11</a:t>
            </a:fld>
            <a:endParaRPr lang="en-GB" noProof="0"/>
          </a:p>
        </p:txBody>
      </p:sp>
      <p:pic>
        <p:nvPicPr>
          <p:cNvPr id="7" name="Picture 6" descr="A picture containing text&#10;&#10;Description automatically generated">
            <a:extLst>
              <a:ext uri="{FF2B5EF4-FFF2-40B4-BE49-F238E27FC236}">
                <a16:creationId xmlns:a16="http://schemas.microsoft.com/office/drawing/2014/main" id="{0073B7BF-A8B7-47C7-86F2-B47CE0BA28E4}"/>
              </a:ext>
            </a:extLst>
          </p:cNvPr>
          <p:cNvPicPr>
            <a:picLocks noChangeAspect="1"/>
          </p:cNvPicPr>
          <p:nvPr/>
        </p:nvPicPr>
        <p:blipFill>
          <a:blip r:embed="rId3"/>
          <a:stretch>
            <a:fillRect/>
          </a:stretch>
        </p:blipFill>
        <p:spPr>
          <a:xfrm>
            <a:off x="420001" y="1463674"/>
            <a:ext cx="3188050" cy="4176345"/>
          </a:xfrm>
          <a:prstGeom prst="rect">
            <a:avLst/>
          </a:prstGeom>
        </p:spPr>
      </p:pic>
    </p:spTree>
    <p:extLst>
      <p:ext uri="{BB962C8B-B14F-4D97-AF65-F5344CB8AC3E}">
        <p14:creationId xmlns:p14="http://schemas.microsoft.com/office/powerpoint/2010/main" val="3216182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Environmental leaves">
            <a:extLst>
              <a:ext uri="{FF2B5EF4-FFF2-40B4-BE49-F238E27FC236}">
                <a16:creationId xmlns:a16="http://schemas.microsoft.com/office/drawing/2014/main" id="{50214818-B219-4B6D-866F-31FF178203A8}"/>
              </a:ext>
            </a:extLst>
          </p:cNvPr>
          <p:cNvPicPr>
            <a:picLocks noChangeAspect="1"/>
          </p:cNvPicPr>
          <p:nvPr/>
        </p:nvPicPr>
        <p:blipFill>
          <a:blip r:embed="rId3"/>
          <a:srcRect l="11" r="11"/>
          <a:stretch>
            <a:fillRect/>
          </a:stretch>
        </p:blipFill>
        <p:spPr>
          <a:xfrm>
            <a:off x="86715" y="86714"/>
            <a:ext cx="12018572" cy="6684572"/>
          </a:xfrm>
          <a:prstGeom prst="rect">
            <a:avLst/>
          </a:prstGeom>
        </p:spPr>
      </p:pic>
      <p:sp>
        <p:nvSpPr>
          <p:cNvPr id="7" name="TextBox 6">
            <a:extLst>
              <a:ext uri="{FF2B5EF4-FFF2-40B4-BE49-F238E27FC236}">
                <a16:creationId xmlns:a16="http://schemas.microsoft.com/office/drawing/2014/main" id="{F40EA236-3AA3-40AA-AFA5-DDA70A9CEDB9}"/>
              </a:ext>
            </a:extLst>
          </p:cNvPr>
          <p:cNvSpPr txBox="1"/>
          <p:nvPr/>
        </p:nvSpPr>
        <p:spPr>
          <a:xfrm>
            <a:off x="1725105" y="801511"/>
            <a:ext cx="8870623" cy="5307636"/>
          </a:xfrm>
          <a:prstGeom prst="rect">
            <a:avLst/>
          </a:prstGeom>
          <a:solidFill>
            <a:schemeClr val="bg2">
              <a:lumMod val="25000"/>
              <a:alpha val="90000"/>
            </a:schemeClr>
          </a:solidFill>
        </p:spPr>
        <p:txBody>
          <a:bodyPr wrap="square" lIns="0" tIns="0" rIns="0" bIns="0" rtlCol="0" anchor="ctr">
            <a:noAutofit/>
          </a:bodyPr>
          <a:lstStyle/>
          <a:p>
            <a:pPr marL="180975" marR="0" lvl="0" indent="0" algn="ctr" defTabSz="914400" rtl="0" eaLnBrk="1" fontAlgn="auto" latinLnBrk="0" hangingPunct="1">
              <a:lnSpc>
                <a:spcPct val="100000"/>
              </a:lnSpc>
              <a:spcBef>
                <a:spcPts val="1400"/>
              </a:spcBef>
              <a:spcAft>
                <a:spcPts val="0"/>
              </a:spcAft>
              <a:buClrTx/>
              <a:buSzTx/>
              <a:buFontTx/>
              <a:buNone/>
              <a:tabLst>
                <a:tab pos="180975" algn="l"/>
              </a:tabLst>
              <a:defRPr/>
            </a:pPr>
            <a:r>
              <a:rPr kumimoji="0" lang="en-GB" sz="1500" b="1" i="0" u="none" strike="noStrike" kern="1200" cap="none" spc="0" normalizeH="0" baseline="0" noProof="0" dirty="0">
                <a:ln>
                  <a:noFill/>
                </a:ln>
                <a:solidFill>
                  <a:prstClr val="white"/>
                </a:solidFill>
                <a:effectLst/>
                <a:uLnTx/>
                <a:uFillTx/>
                <a:latin typeface="Calibri Light"/>
                <a:ea typeface="+mn-ea"/>
                <a:cs typeface="+mn-cs"/>
              </a:rPr>
              <a:t>5. Summary</a:t>
            </a:r>
          </a:p>
          <a:p>
            <a:pPr marL="180975" marR="0" lvl="0" indent="0" algn="l" defTabSz="914400" rtl="0" eaLnBrk="1" fontAlgn="auto" latinLnBrk="0" hangingPunct="1">
              <a:lnSpc>
                <a:spcPct val="100000"/>
              </a:lnSpc>
              <a:spcBef>
                <a:spcPts val="1400"/>
              </a:spcBef>
              <a:spcAft>
                <a:spcPts val="0"/>
              </a:spcAft>
              <a:buClrTx/>
              <a:buSzTx/>
              <a:buFontTx/>
              <a:buNone/>
              <a:tabLst>
                <a:tab pos="180975" algn="l"/>
              </a:tabLst>
              <a:defRPr/>
            </a:pPr>
            <a:r>
              <a:rPr kumimoji="0" lang="en-GB" sz="1500" b="1" i="0" u="none" strike="noStrike" kern="1200" cap="none" spc="0" normalizeH="0" baseline="0" noProof="0" dirty="0">
                <a:ln>
                  <a:noFill/>
                </a:ln>
                <a:solidFill>
                  <a:prstClr val="white"/>
                </a:solidFill>
                <a:effectLst/>
                <a:uLnTx/>
                <a:uFillTx/>
                <a:latin typeface="Calibri Light"/>
                <a:ea typeface="+mn-ea"/>
                <a:cs typeface="+mn-cs"/>
              </a:rPr>
              <a:t>We continue to see that utilitarianism—and the economics is supports—is controversial; from the democratic theory point of view, the problem emerges from its use to justify public passivity and </a:t>
            </a:r>
            <a:r>
              <a:rPr lang="en-GB" sz="1500" b="1" dirty="0">
                <a:solidFill>
                  <a:prstClr val="white"/>
                </a:solidFill>
                <a:latin typeface="Calibri Light"/>
              </a:rPr>
              <a:t>inequalities of power</a:t>
            </a:r>
          </a:p>
          <a:p>
            <a:pPr marL="466725" lvl="0" indent="-285750">
              <a:spcBef>
                <a:spcPts val="1400"/>
              </a:spcBef>
              <a:buFont typeface="Arial" panose="020B0604020202020204" pitchFamily="34" charset="0"/>
              <a:buChar char="•"/>
              <a:tabLst>
                <a:tab pos="180975" algn="l"/>
              </a:tabLst>
              <a:defRPr/>
            </a:pPr>
            <a:r>
              <a:rPr lang="en-GB" sz="1500" dirty="0">
                <a:solidFill>
                  <a:prstClr val="white"/>
                </a:solidFill>
              </a:rPr>
              <a:t>Type I theories object to (utilitarian) liberal democracy because it is unreasonable, because it militates against equal respect, and because it obstructs genuine self-determination</a:t>
            </a:r>
          </a:p>
          <a:p>
            <a:pPr marL="466725" lvl="0" indent="-285750">
              <a:spcBef>
                <a:spcPts val="1400"/>
              </a:spcBef>
              <a:buFont typeface="Arial" panose="020B0604020202020204" pitchFamily="34" charset="0"/>
              <a:buChar char="•"/>
              <a:tabLst>
                <a:tab pos="180975" algn="l"/>
              </a:tabLst>
              <a:defRPr/>
            </a:pPr>
            <a:r>
              <a:rPr lang="en-GB" sz="1500" dirty="0">
                <a:solidFill>
                  <a:prstClr val="white"/>
                </a:solidFill>
              </a:rPr>
              <a:t>Type II theories object to it because it is dehumanising, and because it occludes the freedom that comes through self-legislating the true common good</a:t>
            </a:r>
            <a:endParaRPr lang="en-GB" sz="1500" b="1" dirty="0">
              <a:solidFill>
                <a:prstClr val="white"/>
              </a:solidFill>
              <a:latin typeface="Calibri Light"/>
            </a:endParaRPr>
          </a:p>
          <a:p>
            <a:pPr marL="180975" marR="0" lvl="0" indent="0" algn="l" defTabSz="914400" rtl="0" eaLnBrk="1" fontAlgn="auto" latinLnBrk="0" hangingPunct="1">
              <a:lnSpc>
                <a:spcPct val="100000"/>
              </a:lnSpc>
              <a:spcBef>
                <a:spcPts val="1400"/>
              </a:spcBef>
              <a:spcAft>
                <a:spcPts val="0"/>
              </a:spcAft>
              <a:buClrTx/>
              <a:buSzTx/>
              <a:buFontTx/>
              <a:buNone/>
              <a:tabLst>
                <a:tab pos="180975" algn="l"/>
              </a:tabLst>
              <a:defRPr/>
            </a:pPr>
            <a:r>
              <a:rPr lang="en-GB" sz="1500" b="1" dirty="0">
                <a:solidFill>
                  <a:prstClr val="white"/>
                </a:solidFill>
                <a:latin typeface="Calibri Light"/>
              </a:rPr>
              <a:t>These theories are subtly different, but they supply similar and even overlapping views of “deliberative empowerment” vis-à-vis environmental goods</a:t>
            </a:r>
          </a:p>
          <a:p>
            <a:pPr marL="466725" marR="0" lvl="0" indent="-285750" algn="l" defTabSz="914400" rtl="0" eaLnBrk="1" fontAlgn="auto" latinLnBrk="0" hangingPunct="1">
              <a:lnSpc>
                <a:spcPct val="100000"/>
              </a:lnSpc>
              <a:spcBef>
                <a:spcPts val="1400"/>
              </a:spcBef>
              <a:spcAft>
                <a:spcPts val="0"/>
              </a:spcAft>
              <a:buClrTx/>
              <a:buSzTx/>
              <a:buFont typeface="Arial" panose="020B0604020202020204" pitchFamily="34" charset="0"/>
              <a:buChar char="•"/>
              <a:tabLst>
                <a:tab pos="180975" algn="l"/>
              </a:tabLst>
              <a:defRPr/>
            </a:pPr>
            <a:r>
              <a:rPr lang="en-GB" sz="1500" dirty="0">
                <a:solidFill>
                  <a:prstClr val="white"/>
                </a:solidFill>
                <a:latin typeface="Calibri Light"/>
              </a:rPr>
              <a:t>Deliberative solutions consist of genuinely inclusive discussions over our policy options to ensure that we choose those options that are justifiable to everyone affected</a:t>
            </a:r>
          </a:p>
          <a:p>
            <a:pPr marL="466725" marR="0" lvl="0" indent="-285750" algn="l" defTabSz="914400" rtl="0" eaLnBrk="1" fontAlgn="auto" latinLnBrk="0" hangingPunct="1">
              <a:lnSpc>
                <a:spcPct val="100000"/>
              </a:lnSpc>
              <a:spcBef>
                <a:spcPts val="1400"/>
              </a:spcBef>
              <a:spcAft>
                <a:spcPts val="0"/>
              </a:spcAft>
              <a:buClrTx/>
              <a:buSzTx/>
              <a:buFont typeface="Arial" panose="020B0604020202020204" pitchFamily="34" charset="0"/>
              <a:buChar char="•"/>
              <a:tabLst>
                <a:tab pos="180975" algn="l"/>
              </a:tabLst>
              <a:defRPr/>
            </a:pPr>
            <a:r>
              <a:rPr lang="en-GB" sz="1500" dirty="0">
                <a:solidFill>
                  <a:prstClr val="white"/>
                </a:solidFill>
                <a:latin typeface="Calibri Light"/>
              </a:rPr>
              <a:t>In practice, this ideal may require some fudging: as long as policymakers are aware that the masses (the “system”) are annoyed, is that enough?</a:t>
            </a:r>
          </a:p>
          <a:p>
            <a:pPr marL="180975" marR="0" lvl="0" indent="0" algn="l" defTabSz="914400" rtl="0" eaLnBrk="1" fontAlgn="auto" latinLnBrk="0" hangingPunct="1">
              <a:lnSpc>
                <a:spcPct val="100000"/>
              </a:lnSpc>
              <a:spcBef>
                <a:spcPts val="1400"/>
              </a:spcBef>
              <a:spcAft>
                <a:spcPts val="0"/>
              </a:spcAft>
              <a:buClrTx/>
              <a:buSzTx/>
              <a:buFontTx/>
              <a:buNone/>
              <a:tabLst>
                <a:tab pos="180975" algn="l"/>
              </a:tabLst>
              <a:defRPr/>
            </a:pPr>
            <a:r>
              <a:rPr lang="en-GB" sz="1500" b="1" dirty="0">
                <a:solidFill>
                  <a:prstClr val="white"/>
                </a:solidFill>
                <a:latin typeface="Calibri Light"/>
              </a:rPr>
              <a:t>It is when we apply critical pressure that the difference between types I and II views matters</a:t>
            </a:r>
          </a:p>
          <a:p>
            <a:pPr marL="466725" marR="0" lvl="0" indent="-285750" algn="l" defTabSz="914400" rtl="0" eaLnBrk="1" fontAlgn="auto" latinLnBrk="0" hangingPunct="1">
              <a:lnSpc>
                <a:spcPct val="100000"/>
              </a:lnSpc>
              <a:spcBef>
                <a:spcPts val="1400"/>
              </a:spcBef>
              <a:spcAft>
                <a:spcPts val="0"/>
              </a:spcAft>
              <a:buClrTx/>
              <a:buSzTx/>
              <a:buFont typeface="Arial" panose="020B0604020202020204" pitchFamily="34" charset="0"/>
              <a:buChar char="•"/>
              <a:tabLst>
                <a:tab pos="180975" algn="l"/>
              </a:tabLst>
              <a:defRPr/>
            </a:pPr>
            <a:r>
              <a:rPr lang="en-GB" sz="1500" dirty="0">
                <a:solidFill>
                  <a:prstClr val="white"/>
                </a:solidFill>
                <a:latin typeface="Calibri Light"/>
              </a:rPr>
              <a:t>If everyone </a:t>
            </a:r>
            <a:r>
              <a:rPr lang="en-GB" sz="1500" i="1" dirty="0">
                <a:solidFill>
                  <a:prstClr val="white"/>
                </a:solidFill>
                <a:latin typeface="Calibri Light"/>
              </a:rPr>
              <a:t>just knows </a:t>
            </a:r>
            <a:r>
              <a:rPr lang="en-GB" sz="1500" dirty="0">
                <a:solidFill>
                  <a:prstClr val="white"/>
                </a:solidFill>
                <a:latin typeface="Calibri Light"/>
              </a:rPr>
              <a:t>what’s in their interests, then equal respect will unveil what policies achieve the common good. But is this a tenable assumption?</a:t>
            </a:r>
          </a:p>
        </p:txBody>
      </p:sp>
      <p:sp>
        <p:nvSpPr>
          <p:cNvPr id="3" name="Footer Placeholder 2">
            <a:extLst>
              <a:ext uri="{FF2B5EF4-FFF2-40B4-BE49-F238E27FC236}">
                <a16:creationId xmlns:a16="http://schemas.microsoft.com/office/drawing/2014/main" id="{BF05BA23-2FA9-4BE8-8DEE-0D015FFECCF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Economic Principles</a:t>
            </a:r>
          </a:p>
        </p:txBody>
      </p:sp>
      <p:sp>
        <p:nvSpPr>
          <p:cNvPr id="4" name="Slide Number Placeholder 3">
            <a:extLst>
              <a:ext uri="{FF2B5EF4-FFF2-40B4-BE49-F238E27FC236}">
                <a16:creationId xmlns:a16="http://schemas.microsoft.com/office/drawing/2014/main" id="{9C29814C-E8D9-42D4-9955-AEBC9C9708F6}"/>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GB" sz="1200" b="1" i="1" u="none" strike="noStrike" kern="1200" cap="none" spc="0" normalizeH="0" baseline="0" noProof="0" smtClean="0">
                <a:ln>
                  <a:noFill/>
                </a:ln>
                <a:solidFill>
                  <a:prstClr val="black">
                    <a:lumMod val="75000"/>
                    <a:lumOff val="25000"/>
                  </a:prstClr>
                </a:solidFill>
                <a:effectLst/>
                <a:uLnTx/>
                <a:uFillTx/>
                <a:latin typeface="Rockwel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1200" b="1" i="1" u="none" strike="noStrike" kern="1200" cap="none" spc="0" normalizeH="0" baseline="0" noProof="0">
              <a:ln>
                <a:noFill/>
              </a:ln>
              <a:solidFill>
                <a:prstClr val="black">
                  <a:lumMod val="75000"/>
                  <a:lumOff val="25000"/>
                </a:prstClr>
              </a:solidFill>
              <a:effectLst/>
              <a:uLnTx/>
              <a:uFillTx/>
              <a:latin typeface="Rockwell"/>
              <a:ea typeface="+mn-ea"/>
              <a:cs typeface="+mn-cs"/>
            </a:endParaRPr>
          </a:p>
        </p:txBody>
      </p:sp>
    </p:spTree>
    <p:extLst>
      <p:ext uri="{BB962C8B-B14F-4D97-AF65-F5344CB8AC3E}">
        <p14:creationId xmlns:p14="http://schemas.microsoft.com/office/powerpoint/2010/main" val="337019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clipart&#10;&#10;Description automatically generated">
            <a:extLst>
              <a:ext uri="{FF2B5EF4-FFF2-40B4-BE49-F238E27FC236}">
                <a16:creationId xmlns:a16="http://schemas.microsoft.com/office/drawing/2014/main" id="{A06C0392-3429-40E7-84AA-B24582E38845}"/>
              </a:ext>
            </a:extLst>
          </p:cNvPr>
          <p:cNvPicPr>
            <a:picLocks noChangeAspect="1"/>
          </p:cNvPicPr>
          <p:nvPr/>
        </p:nvPicPr>
        <p:blipFill>
          <a:blip r:embed="rId3"/>
          <a:stretch>
            <a:fillRect/>
          </a:stretch>
        </p:blipFill>
        <p:spPr>
          <a:xfrm>
            <a:off x="3471761" y="3475430"/>
            <a:ext cx="690562" cy="690562"/>
          </a:xfrm>
          <a:prstGeom prst="rect">
            <a:avLst/>
          </a:prstGeom>
        </p:spPr>
      </p:pic>
      <p:sp>
        <p:nvSpPr>
          <p:cNvPr id="3" name="Title 2">
            <a:extLst>
              <a:ext uri="{FF2B5EF4-FFF2-40B4-BE49-F238E27FC236}">
                <a16:creationId xmlns:a16="http://schemas.microsoft.com/office/drawing/2014/main" id="{6CFA1934-5BB4-402C-9FA2-B47373B819D8}"/>
              </a:ext>
            </a:extLst>
          </p:cNvPr>
          <p:cNvSpPr>
            <a:spLocks noGrp="1"/>
          </p:cNvSpPr>
          <p:nvPr>
            <p:ph type="title"/>
          </p:nvPr>
        </p:nvSpPr>
        <p:spPr/>
        <p:txBody>
          <a:bodyPr/>
          <a:lstStyle/>
          <a:p>
            <a:r>
              <a:rPr lang="en-GB" dirty="0"/>
              <a:t>1. Prelude: Varieties of democracy</a:t>
            </a:r>
          </a:p>
        </p:txBody>
      </p:sp>
      <p:sp>
        <p:nvSpPr>
          <p:cNvPr id="4" name="Footer Placeholder 3">
            <a:extLst>
              <a:ext uri="{FF2B5EF4-FFF2-40B4-BE49-F238E27FC236}">
                <a16:creationId xmlns:a16="http://schemas.microsoft.com/office/drawing/2014/main" id="{7F60057F-0F77-492E-82E8-F8D398C6AC98}"/>
              </a:ext>
            </a:extLst>
          </p:cNvPr>
          <p:cNvSpPr>
            <a:spLocks noGrp="1"/>
          </p:cNvSpPr>
          <p:nvPr>
            <p:ph type="ftr" sz="quarter" idx="10"/>
          </p:nvPr>
        </p:nvSpPr>
        <p:spPr/>
        <p:txBody>
          <a:bodyPr/>
          <a:lstStyle/>
          <a:p>
            <a:r>
              <a:rPr lang="en-GB" dirty="0"/>
              <a:t>Democratic Theory and Environmental Protection</a:t>
            </a:r>
          </a:p>
        </p:txBody>
      </p:sp>
      <p:sp>
        <p:nvSpPr>
          <p:cNvPr id="5" name="Slide Number Placeholder 4">
            <a:extLst>
              <a:ext uri="{FF2B5EF4-FFF2-40B4-BE49-F238E27FC236}">
                <a16:creationId xmlns:a16="http://schemas.microsoft.com/office/drawing/2014/main" id="{8DE38E68-5E5B-4F48-8D51-4B8030022B45}"/>
              </a:ext>
            </a:extLst>
          </p:cNvPr>
          <p:cNvSpPr>
            <a:spLocks noGrp="1"/>
          </p:cNvSpPr>
          <p:nvPr>
            <p:ph type="sldNum" sz="quarter" idx="11"/>
          </p:nvPr>
        </p:nvSpPr>
        <p:spPr/>
        <p:txBody>
          <a:bodyPr/>
          <a:lstStyle/>
          <a:p>
            <a:pPr rtl="0"/>
            <a:fld id="{19B51A1E-902D-48AF-9020-955120F399B6}" type="slidenum">
              <a:rPr lang="en-GB" noProof="0" smtClean="0"/>
              <a:pPr rtl="0"/>
              <a:t>2</a:t>
            </a:fld>
            <a:endParaRPr lang="en-GB" noProof="0"/>
          </a:p>
        </p:txBody>
      </p:sp>
      <p:cxnSp>
        <p:nvCxnSpPr>
          <p:cNvPr id="7" name="Straight Connector 6">
            <a:extLst>
              <a:ext uri="{FF2B5EF4-FFF2-40B4-BE49-F238E27FC236}">
                <a16:creationId xmlns:a16="http://schemas.microsoft.com/office/drawing/2014/main" id="{28C302E3-D23F-4EB4-B958-CDFEE4E67637}"/>
              </a:ext>
            </a:extLst>
          </p:cNvPr>
          <p:cNvCxnSpPr>
            <a:cxnSpLocks/>
          </p:cNvCxnSpPr>
          <p:nvPr/>
        </p:nvCxnSpPr>
        <p:spPr>
          <a:xfrm>
            <a:off x="3817043" y="2235594"/>
            <a:ext cx="0" cy="3648075"/>
          </a:xfrm>
          <a:prstGeom prst="line">
            <a:avLst/>
          </a:prstGeom>
          <a:ln w="127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5F97934-56E0-400F-A3EE-E3AF6A9F1DF8}"/>
              </a:ext>
            </a:extLst>
          </p:cNvPr>
          <p:cNvSpPr txBox="1"/>
          <p:nvPr/>
        </p:nvSpPr>
        <p:spPr>
          <a:xfrm>
            <a:off x="420000" y="3359544"/>
            <a:ext cx="1740626" cy="838200"/>
          </a:xfrm>
          <a:prstGeom prst="rect">
            <a:avLst/>
          </a:prstGeom>
          <a:noFill/>
        </p:spPr>
        <p:txBody>
          <a:bodyPr wrap="square" lIns="0" tIns="0" rIns="0" bIns="0" rtlCol="0" anchor="ctr">
            <a:noAutofit/>
          </a:bodyPr>
          <a:lstStyle/>
          <a:p>
            <a:pPr algn="ctr"/>
            <a:r>
              <a:rPr lang="en-GB" sz="1300" b="1" dirty="0">
                <a:latin typeface="+mn-lt"/>
              </a:rPr>
              <a:t>Really-existing liberal democracy</a:t>
            </a:r>
          </a:p>
        </p:txBody>
      </p:sp>
      <p:sp>
        <p:nvSpPr>
          <p:cNvPr id="10" name="TextBox 9">
            <a:extLst>
              <a:ext uri="{FF2B5EF4-FFF2-40B4-BE49-F238E27FC236}">
                <a16:creationId xmlns:a16="http://schemas.microsoft.com/office/drawing/2014/main" id="{028418FD-ADEF-400F-87C9-83F8729D241C}"/>
              </a:ext>
            </a:extLst>
          </p:cNvPr>
          <p:cNvSpPr txBox="1"/>
          <p:nvPr/>
        </p:nvSpPr>
        <p:spPr>
          <a:xfrm>
            <a:off x="3078859" y="1387869"/>
            <a:ext cx="1476367" cy="707140"/>
          </a:xfrm>
          <a:prstGeom prst="rect">
            <a:avLst/>
          </a:prstGeom>
          <a:noFill/>
        </p:spPr>
        <p:txBody>
          <a:bodyPr wrap="square" lIns="0" tIns="0" rIns="0" bIns="0" rtlCol="0" anchor="ctr">
            <a:noAutofit/>
          </a:bodyPr>
          <a:lstStyle/>
          <a:p>
            <a:pPr algn="ctr"/>
            <a:r>
              <a:rPr lang="en-GB" sz="1300" b="1" dirty="0">
                <a:solidFill>
                  <a:srgbClr val="002060"/>
                </a:solidFill>
                <a:latin typeface="+mn-lt"/>
              </a:rPr>
              <a:t>The revolutionary line</a:t>
            </a:r>
          </a:p>
        </p:txBody>
      </p:sp>
      <p:cxnSp>
        <p:nvCxnSpPr>
          <p:cNvPr id="12" name="Straight Arrow Connector 11">
            <a:extLst>
              <a:ext uri="{FF2B5EF4-FFF2-40B4-BE49-F238E27FC236}">
                <a16:creationId xmlns:a16="http://schemas.microsoft.com/office/drawing/2014/main" id="{83C11487-FFEF-40E7-BDF7-E86AC4FD189D}"/>
              </a:ext>
            </a:extLst>
          </p:cNvPr>
          <p:cNvCxnSpPr>
            <a:cxnSpLocks/>
            <a:stCxn id="8" idx="3"/>
          </p:cNvCxnSpPr>
          <p:nvPr/>
        </p:nvCxnSpPr>
        <p:spPr>
          <a:xfrm>
            <a:off x="2160626" y="3778644"/>
            <a:ext cx="1297848"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245A93-D569-4427-BA40-868880DD4A05}"/>
              </a:ext>
            </a:extLst>
          </p:cNvPr>
          <p:cNvCxnSpPr>
            <a:cxnSpLocks/>
          </p:cNvCxnSpPr>
          <p:nvPr/>
        </p:nvCxnSpPr>
        <p:spPr>
          <a:xfrm>
            <a:off x="4258187" y="3778644"/>
            <a:ext cx="7283631" cy="0"/>
          </a:xfrm>
          <a:prstGeom prst="line">
            <a:avLst/>
          </a:prstGeom>
          <a:ln w="1270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6726923-B1CA-41DA-BCC0-0E13F0140401}"/>
              </a:ext>
            </a:extLst>
          </p:cNvPr>
          <p:cNvCxnSpPr/>
          <p:nvPr/>
        </p:nvCxnSpPr>
        <p:spPr>
          <a:xfrm flipV="1">
            <a:off x="4079933" y="2626232"/>
            <a:ext cx="1027611" cy="91222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275EFA7-D674-47AA-B6DA-283684476E14}"/>
              </a:ext>
            </a:extLst>
          </p:cNvPr>
          <p:cNvCxnSpPr>
            <a:cxnSpLocks/>
          </p:cNvCxnSpPr>
          <p:nvPr/>
        </p:nvCxnSpPr>
        <p:spPr>
          <a:xfrm>
            <a:off x="4077075" y="4074536"/>
            <a:ext cx="1033325" cy="96382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E6DAD3-8B14-4E82-8194-04AEDFF02016}"/>
              </a:ext>
            </a:extLst>
          </p:cNvPr>
          <p:cNvSpPr txBox="1"/>
          <p:nvPr/>
        </p:nvSpPr>
        <p:spPr>
          <a:xfrm>
            <a:off x="5229464" y="2235594"/>
            <a:ext cx="2612570" cy="747625"/>
          </a:xfrm>
          <a:prstGeom prst="rect">
            <a:avLst/>
          </a:prstGeom>
          <a:noFill/>
        </p:spPr>
        <p:txBody>
          <a:bodyPr wrap="square" lIns="0" tIns="0" rIns="0" bIns="0" rtlCol="0" anchor="ctr">
            <a:noAutofit/>
          </a:bodyPr>
          <a:lstStyle/>
          <a:p>
            <a:r>
              <a:rPr lang="en-GB" sz="1300" b="1" dirty="0"/>
              <a:t>Genuine democracy type I</a:t>
            </a:r>
          </a:p>
          <a:p>
            <a:r>
              <a:rPr lang="en-GB" sz="1300" b="1" dirty="0">
                <a:latin typeface="+mn-lt"/>
              </a:rPr>
              <a:t>Democracy as equal respect</a:t>
            </a:r>
          </a:p>
        </p:txBody>
      </p:sp>
      <p:sp>
        <p:nvSpPr>
          <p:cNvPr id="31" name="TextBox 30">
            <a:extLst>
              <a:ext uri="{FF2B5EF4-FFF2-40B4-BE49-F238E27FC236}">
                <a16:creationId xmlns:a16="http://schemas.microsoft.com/office/drawing/2014/main" id="{40CAC191-A680-4E4F-9DFC-A9265936495B}"/>
              </a:ext>
            </a:extLst>
          </p:cNvPr>
          <p:cNvSpPr txBox="1"/>
          <p:nvPr/>
        </p:nvSpPr>
        <p:spPr>
          <a:xfrm>
            <a:off x="5229464" y="4664551"/>
            <a:ext cx="2612570" cy="747625"/>
          </a:xfrm>
          <a:prstGeom prst="rect">
            <a:avLst/>
          </a:prstGeom>
          <a:noFill/>
        </p:spPr>
        <p:txBody>
          <a:bodyPr wrap="square" lIns="0" tIns="0" rIns="0" bIns="0" rtlCol="0" anchor="ctr">
            <a:noAutofit/>
          </a:bodyPr>
          <a:lstStyle/>
          <a:p>
            <a:r>
              <a:rPr lang="en-GB" sz="1300" b="1" dirty="0"/>
              <a:t>Genuine democracy type II</a:t>
            </a:r>
          </a:p>
          <a:p>
            <a:r>
              <a:rPr lang="en-GB" sz="1300" b="1" dirty="0">
                <a:latin typeface="+mn-lt"/>
              </a:rPr>
              <a:t>Democracy as the common good</a:t>
            </a:r>
          </a:p>
        </p:txBody>
      </p:sp>
      <p:sp>
        <p:nvSpPr>
          <p:cNvPr id="32" name="TextBox 31">
            <a:extLst>
              <a:ext uri="{FF2B5EF4-FFF2-40B4-BE49-F238E27FC236}">
                <a16:creationId xmlns:a16="http://schemas.microsoft.com/office/drawing/2014/main" id="{3BFC3B67-84AD-4702-B3F7-87B06AE90FF3}"/>
              </a:ext>
            </a:extLst>
          </p:cNvPr>
          <p:cNvSpPr txBox="1"/>
          <p:nvPr/>
        </p:nvSpPr>
        <p:spPr>
          <a:xfrm>
            <a:off x="416893" y="2755328"/>
            <a:ext cx="1740625" cy="448184"/>
          </a:xfrm>
          <a:prstGeom prst="rect">
            <a:avLst/>
          </a:prstGeom>
          <a:noFill/>
          <a:ln>
            <a:solidFill>
              <a:srgbClr val="FF0000"/>
            </a:solidFill>
          </a:ln>
        </p:spPr>
        <p:txBody>
          <a:bodyPr wrap="square" lIns="0" tIns="0" rIns="0" bIns="0" rtlCol="0" anchor="ctr">
            <a:noAutofit/>
          </a:bodyPr>
          <a:lstStyle/>
          <a:p>
            <a:pPr algn="ctr"/>
            <a:r>
              <a:rPr lang="en-GB" sz="1200" b="1" dirty="0">
                <a:latin typeface="+mn-lt"/>
              </a:rPr>
              <a:t>ECONOMICS-INFUSED DEMOCRACY</a:t>
            </a:r>
          </a:p>
        </p:txBody>
      </p:sp>
      <p:sp>
        <p:nvSpPr>
          <p:cNvPr id="33" name="TextBox 32">
            <a:extLst>
              <a:ext uri="{FF2B5EF4-FFF2-40B4-BE49-F238E27FC236}">
                <a16:creationId xmlns:a16="http://schemas.microsoft.com/office/drawing/2014/main" id="{29B41169-8BA6-4F44-B1FD-132D347F9812}"/>
              </a:ext>
            </a:extLst>
          </p:cNvPr>
          <p:cNvSpPr txBox="1"/>
          <p:nvPr/>
        </p:nvSpPr>
        <p:spPr>
          <a:xfrm>
            <a:off x="7695352" y="2376436"/>
            <a:ext cx="1740625" cy="448184"/>
          </a:xfrm>
          <a:prstGeom prst="rect">
            <a:avLst/>
          </a:prstGeom>
          <a:noFill/>
          <a:ln>
            <a:solidFill>
              <a:srgbClr val="FF0000"/>
            </a:solidFill>
          </a:ln>
        </p:spPr>
        <p:txBody>
          <a:bodyPr wrap="square" lIns="0" tIns="0" rIns="0" bIns="0" rtlCol="0" anchor="ctr">
            <a:noAutofit/>
          </a:bodyPr>
          <a:lstStyle/>
          <a:p>
            <a:pPr algn="ctr"/>
            <a:r>
              <a:rPr lang="en-GB" sz="1200" b="1" dirty="0">
                <a:latin typeface="+mn-lt"/>
              </a:rPr>
              <a:t>DEMOCRACY AS DEONTOLOGY</a:t>
            </a:r>
          </a:p>
        </p:txBody>
      </p:sp>
      <p:sp>
        <p:nvSpPr>
          <p:cNvPr id="34" name="TextBox 33">
            <a:extLst>
              <a:ext uri="{FF2B5EF4-FFF2-40B4-BE49-F238E27FC236}">
                <a16:creationId xmlns:a16="http://schemas.microsoft.com/office/drawing/2014/main" id="{706DBFC4-E13B-4FD1-BCE6-6EF2FD7841F3}"/>
              </a:ext>
            </a:extLst>
          </p:cNvPr>
          <p:cNvSpPr txBox="1"/>
          <p:nvPr/>
        </p:nvSpPr>
        <p:spPr>
          <a:xfrm>
            <a:off x="7695352" y="4730533"/>
            <a:ext cx="1740625" cy="597903"/>
          </a:xfrm>
          <a:prstGeom prst="rect">
            <a:avLst/>
          </a:prstGeom>
          <a:noFill/>
          <a:ln>
            <a:solidFill>
              <a:srgbClr val="FF0000"/>
            </a:solidFill>
          </a:ln>
        </p:spPr>
        <p:txBody>
          <a:bodyPr wrap="square" lIns="0" tIns="0" rIns="0" bIns="0" rtlCol="0" anchor="ctr">
            <a:noAutofit/>
          </a:bodyPr>
          <a:lstStyle/>
          <a:p>
            <a:pPr algn="ctr"/>
            <a:r>
              <a:rPr lang="en-GB" sz="1200" b="1" dirty="0">
                <a:latin typeface="+mn-lt"/>
              </a:rPr>
              <a:t>DEMOCRACY AS THE PEOPLE’S CONSEQUENTIALISM</a:t>
            </a:r>
          </a:p>
        </p:txBody>
      </p:sp>
      <p:cxnSp>
        <p:nvCxnSpPr>
          <p:cNvPr id="39" name="Straight Connector 38">
            <a:extLst>
              <a:ext uri="{FF2B5EF4-FFF2-40B4-BE49-F238E27FC236}">
                <a16:creationId xmlns:a16="http://schemas.microsoft.com/office/drawing/2014/main" id="{AD732EC3-9C8E-40AB-A028-E4161EB12A12}"/>
              </a:ext>
            </a:extLst>
          </p:cNvPr>
          <p:cNvCxnSpPr/>
          <p:nvPr/>
        </p:nvCxnSpPr>
        <p:spPr>
          <a:xfrm>
            <a:off x="9836843" y="1387869"/>
            <a:ext cx="0" cy="4919739"/>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78D5447-572A-4FCD-B3D0-CD5B3028B15F}"/>
              </a:ext>
            </a:extLst>
          </p:cNvPr>
          <p:cNvSpPr txBox="1"/>
          <p:nvPr/>
        </p:nvSpPr>
        <p:spPr>
          <a:xfrm>
            <a:off x="10087570" y="432000"/>
            <a:ext cx="1543042" cy="1181092"/>
          </a:xfrm>
          <a:prstGeom prst="rect">
            <a:avLst/>
          </a:prstGeom>
          <a:noFill/>
        </p:spPr>
        <p:txBody>
          <a:bodyPr wrap="square" lIns="0" tIns="0" rIns="0" bIns="0" rtlCol="0" anchor="ctr">
            <a:noAutofit/>
          </a:bodyPr>
          <a:lstStyle/>
          <a:p>
            <a:pPr algn="ctr"/>
            <a:r>
              <a:rPr lang="en-GB" sz="1300" b="1" dirty="0">
                <a:solidFill>
                  <a:schemeClr val="accent3">
                    <a:lumMod val="50000"/>
                  </a:schemeClr>
                </a:solidFill>
                <a:latin typeface="+mn-lt"/>
              </a:rPr>
              <a:t>The mechanism question:</a:t>
            </a:r>
          </a:p>
          <a:p>
            <a:pPr algn="ctr"/>
            <a:r>
              <a:rPr lang="en-GB" sz="1300" b="1" dirty="0">
                <a:solidFill>
                  <a:schemeClr val="accent3">
                    <a:lumMod val="50000"/>
                  </a:schemeClr>
                </a:solidFill>
              </a:rPr>
              <a:t>How</a:t>
            </a:r>
            <a:r>
              <a:rPr lang="en-GB" sz="1300" b="1" i="1" dirty="0">
                <a:solidFill>
                  <a:schemeClr val="accent3">
                    <a:lumMod val="50000"/>
                  </a:schemeClr>
                </a:solidFill>
                <a:latin typeface="+mn-lt"/>
              </a:rPr>
              <a:t> </a:t>
            </a:r>
            <a:r>
              <a:rPr lang="en-GB" sz="1300" b="1" dirty="0">
                <a:solidFill>
                  <a:schemeClr val="accent3">
                    <a:lumMod val="50000"/>
                  </a:schemeClr>
                </a:solidFill>
                <a:latin typeface="+mn-lt"/>
              </a:rPr>
              <a:t>does N (reason) arrive at 1?</a:t>
            </a:r>
            <a:endParaRPr lang="en-GB" sz="1300" b="1" i="1" dirty="0">
              <a:solidFill>
                <a:schemeClr val="accent3">
                  <a:lumMod val="50000"/>
                </a:schemeClr>
              </a:solidFill>
              <a:latin typeface="+mn-lt"/>
            </a:endParaRPr>
          </a:p>
        </p:txBody>
      </p:sp>
      <p:sp>
        <p:nvSpPr>
          <p:cNvPr id="41" name="TextBox 40">
            <a:extLst>
              <a:ext uri="{FF2B5EF4-FFF2-40B4-BE49-F238E27FC236}">
                <a16:creationId xmlns:a16="http://schemas.microsoft.com/office/drawing/2014/main" id="{FD2E5011-C443-406D-9F13-C873C5E29781}"/>
              </a:ext>
            </a:extLst>
          </p:cNvPr>
          <p:cNvSpPr txBox="1"/>
          <p:nvPr/>
        </p:nvSpPr>
        <p:spPr>
          <a:xfrm>
            <a:off x="10179746" y="2143725"/>
            <a:ext cx="1324782" cy="952497"/>
          </a:xfrm>
          <a:prstGeom prst="rect">
            <a:avLst/>
          </a:prstGeom>
          <a:noFill/>
        </p:spPr>
        <p:txBody>
          <a:bodyPr wrap="square" lIns="0" tIns="0" rIns="0" bIns="0" rtlCol="0" anchor="ctr">
            <a:noAutofit/>
          </a:bodyPr>
          <a:lstStyle/>
          <a:p>
            <a:pPr algn="ctr"/>
            <a:r>
              <a:rPr lang="en-GB" sz="1300" b="1" dirty="0">
                <a:solidFill>
                  <a:schemeClr val="accent3">
                    <a:lumMod val="50000"/>
                  </a:schemeClr>
                </a:solidFill>
                <a:latin typeface="+mn-lt"/>
              </a:rPr>
              <a:t>“Economy of moral disagreement”</a:t>
            </a:r>
          </a:p>
        </p:txBody>
      </p:sp>
      <p:sp>
        <p:nvSpPr>
          <p:cNvPr id="42" name="TextBox 41">
            <a:extLst>
              <a:ext uri="{FF2B5EF4-FFF2-40B4-BE49-F238E27FC236}">
                <a16:creationId xmlns:a16="http://schemas.microsoft.com/office/drawing/2014/main" id="{E7EBA3A9-3800-4440-A789-2B4CAED29BCE}"/>
              </a:ext>
            </a:extLst>
          </p:cNvPr>
          <p:cNvSpPr txBox="1"/>
          <p:nvPr/>
        </p:nvSpPr>
        <p:spPr>
          <a:xfrm>
            <a:off x="10179746" y="4566878"/>
            <a:ext cx="1324782" cy="952497"/>
          </a:xfrm>
          <a:prstGeom prst="rect">
            <a:avLst/>
          </a:prstGeom>
          <a:noFill/>
        </p:spPr>
        <p:txBody>
          <a:bodyPr wrap="square" lIns="0" tIns="0" rIns="0" bIns="0" rtlCol="0" anchor="ctr">
            <a:noAutofit/>
          </a:bodyPr>
          <a:lstStyle/>
          <a:p>
            <a:pPr algn="ctr"/>
            <a:r>
              <a:rPr lang="en-GB" sz="1300" b="1" dirty="0">
                <a:solidFill>
                  <a:schemeClr val="accent3">
                    <a:lumMod val="50000"/>
                  </a:schemeClr>
                </a:solidFill>
                <a:latin typeface="+mn-lt"/>
              </a:rPr>
              <a:t>“The unforced force of the better argument”</a:t>
            </a:r>
          </a:p>
        </p:txBody>
      </p:sp>
      <p:cxnSp>
        <p:nvCxnSpPr>
          <p:cNvPr id="47" name="Straight Arrow Connector 46">
            <a:extLst>
              <a:ext uri="{FF2B5EF4-FFF2-40B4-BE49-F238E27FC236}">
                <a16:creationId xmlns:a16="http://schemas.microsoft.com/office/drawing/2014/main" id="{B128A175-306A-44DB-8919-DE6099C09E71}"/>
              </a:ext>
            </a:extLst>
          </p:cNvPr>
          <p:cNvCxnSpPr/>
          <p:nvPr/>
        </p:nvCxnSpPr>
        <p:spPr>
          <a:xfrm flipH="1">
            <a:off x="2367727" y="1733550"/>
            <a:ext cx="623123" cy="0"/>
          </a:xfrm>
          <a:prstGeom prst="straightConnector1">
            <a:avLst/>
          </a:prstGeom>
          <a:ln>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5B2E8D7-E0B8-4F76-9DED-7CD3E318B582}"/>
              </a:ext>
            </a:extLst>
          </p:cNvPr>
          <p:cNvSpPr txBox="1"/>
          <p:nvPr/>
        </p:nvSpPr>
        <p:spPr>
          <a:xfrm>
            <a:off x="1172865" y="1571602"/>
            <a:ext cx="1121439" cy="320466"/>
          </a:xfrm>
          <a:prstGeom prst="rect">
            <a:avLst/>
          </a:prstGeom>
          <a:noFill/>
        </p:spPr>
        <p:txBody>
          <a:bodyPr wrap="square" lIns="0" tIns="0" rIns="0" bIns="0" rtlCol="0" anchor="ctr">
            <a:noAutofit/>
          </a:bodyPr>
          <a:lstStyle/>
          <a:p>
            <a:pPr algn="ctr"/>
            <a:r>
              <a:rPr lang="en-GB" sz="1300" b="1" dirty="0">
                <a:solidFill>
                  <a:srgbClr val="002060"/>
                </a:solidFill>
                <a:latin typeface="+mn-lt"/>
              </a:rPr>
              <a:t>Heteronomy</a:t>
            </a:r>
          </a:p>
        </p:txBody>
      </p:sp>
      <p:sp>
        <p:nvSpPr>
          <p:cNvPr id="50" name="TextBox 49">
            <a:extLst>
              <a:ext uri="{FF2B5EF4-FFF2-40B4-BE49-F238E27FC236}">
                <a16:creationId xmlns:a16="http://schemas.microsoft.com/office/drawing/2014/main" id="{8B0745D3-B5A1-44CB-9918-1AD42C529AC3}"/>
              </a:ext>
            </a:extLst>
          </p:cNvPr>
          <p:cNvSpPr txBox="1"/>
          <p:nvPr/>
        </p:nvSpPr>
        <p:spPr>
          <a:xfrm>
            <a:off x="5246936" y="1571602"/>
            <a:ext cx="1121439" cy="320466"/>
          </a:xfrm>
          <a:prstGeom prst="rect">
            <a:avLst/>
          </a:prstGeom>
          <a:noFill/>
        </p:spPr>
        <p:txBody>
          <a:bodyPr wrap="square" lIns="0" tIns="0" rIns="0" bIns="0" rtlCol="0" anchor="ctr">
            <a:noAutofit/>
          </a:bodyPr>
          <a:lstStyle/>
          <a:p>
            <a:pPr algn="ctr"/>
            <a:r>
              <a:rPr lang="en-GB" sz="1300" b="1" dirty="0">
                <a:solidFill>
                  <a:srgbClr val="002060"/>
                </a:solidFill>
                <a:latin typeface="+mn-lt"/>
              </a:rPr>
              <a:t>Autonomy</a:t>
            </a:r>
          </a:p>
        </p:txBody>
      </p:sp>
      <p:cxnSp>
        <p:nvCxnSpPr>
          <p:cNvPr id="51" name="Straight Arrow Connector 50">
            <a:extLst>
              <a:ext uri="{FF2B5EF4-FFF2-40B4-BE49-F238E27FC236}">
                <a16:creationId xmlns:a16="http://schemas.microsoft.com/office/drawing/2014/main" id="{BF6C00E6-FC20-4544-860F-A1A290BC6A08}"/>
              </a:ext>
            </a:extLst>
          </p:cNvPr>
          <p:cNvCxnSpPr>
            <a:cxnSpLocks/>
          </p:cNvCxnSpPr>
          <p:nvPr/>
        </p:nvCxnSpPr>
        <p:spPr>
          <a:xfrm>
            <a:off x="4641333" y="1741439"/>
            <a:ext cx="605603" cy="0"/>
          </a:xfrm>
          <a:prstGeom prst="straightConnector1">
            <a:avLst/>
          </a:prstGeom>
          <a:ln>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22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42380C-147F-4EF4-A07B-62BCA307246F}"/>
              </a:ext>
            </a:extLst>
          </p:cNvPr>
          <p:cNvSpPr>
            <a:spLocks noGrp="1"/>
          </p:cNvSpPr>
          <p:nvPr>
            <p:ph idx="1"/>
          </p:nvPr>
        </p:nvSpPr>
        <p:spPr>
          <a:xfrm>
            <a:off x="5667375" y="1186314"/>
            <a:ext cx="6104625" cy="4680000"/>
          </a:xfrm>
        </p:spPr>
        <p:txBody>
          <a:bodyPr/>
          <a:lstStyle/>
          <a:p>
            <a:pPr marL="360363" indent="-360363">
              <a:lnSpc>
                <a:spcPct val="103000"/>
              </a:lnSpc>
              <a:spcBef>
                <a:spcPts val="1500"/>
              </a:spcBef>
              <a:spcAft>
                <a:spcPts val="0"/>
              </a:spcAft>
              <a:buFont typeface="+mj-lt"/>
              <a:buAutoNum type="arabicPeriod"/>
            </a:pPr>
            <a:r>
              <a:rPr lang="en-GB" sz="1400" b="1" dirty="0"/>
              <a:t>Economists agree on the root cause of environmental degradation</a:t>
            </a:r>
          </a:p>
          <a:p>
            <a:pPr marL="636588" lvl="1" indent="-360363">
              <a:lnSpc>
                <a:spcPct val="103000"/>
              </a:lnSpc>
            </a:pPr>
            <a:r>
              <a:rPr lang="en-GB" sz="1200" dirty="0"/>
              <a:t>At present, people do not account for the external (social) effects of their economic decisions</a:t>
            </a:r>
          </a:p>
          <a:p>
            <a:pPr marL="636588" lvl="1" indent="-360363">
              <a:lnSpc>
                <a:spcPct val="103000"/>
              </a:lnSpc>
            </a:pPr>
            <a:r>
              <a:rPr lang="en-GB" sz="1200" dirty="0"/>
              <a:t>The reason is that prices do not currently incorporate the necessary information or incentives</a:t>
            </a:r>
          </a:p>
          <a:p>
            <a:pPr marL="360363" indent="-360363">
              <a:lnSpc>
                <a:spcPct val="103000"/>
              </a:lnSpc>
              <a:spcBef>
                <a:spcPts val="1500"/>
              </a:spcBef>
              <a:spcAft>
                <a:spcPts val="0"/>
              </a:spcAft>
              <a:buFont typeface="+mj-lt"/>
              <a:buAutoNum type="arabicPeriod"/>
            </a:pPr>
            <a:r>
              <a:rPr lang="en-GB" sz="1400" dirty="0"/>
              <a:t>Economists also agree on the (utilitarian) nature of the </a:t>
            </a:r>
            <a:r>
              <a:rPr lang="en-GB" sz="1400" i="1" dirty="0"/>
              <a:t>solution</a:t>
            </a:r>
            <a:r>
              <a:rPr lang="en-GB" sz="1400" dirty="0"/>
              <a:t> to environmental problems</a:t>
            </a:r>
          </a:p>
          <a:p>
            <a:pPr marL="636588" lvl="1" indent="-360363">
              <a:lnSpc>
                <a:spcPct val="103000"/>
              </a:lnSpc>
            </a:pPr>
            <a:r>
              <a:rPr lang="en-GB" sz="1200" dirty="0"/>
              <a:t>Present decision rules “block” the necessary price changes; so we need a change in the decision rule</a:t>
            </a:r>
          </a:p>
          <a:p>
            <a:pPr marL="636588" lvl="1" indent="-360363">
              <a:lnSpc>
                <a:spcPct val="103000"/>
              </a:lnSpc>
            </a:pPr>
            <a:r>
              <a:rPr lang="en-GB" sz="1200" dirty="0"/>
              <a:t>Public goods must be brought into markets in some way so that they are efficiently allocated</a:t>
            </a:r>
          </a:p>
          <a:p>
            <a:pPr marL="360363" indent="-360363">
              <a:lnSpc>
                <a:spcPct val="103000"/>
              </a:lnSpc>
              <a:spcBef>
                <a:spcPts val="1500"/>
              </a:spcBef>
              <a:spcAft>
                <a:spcPts val="0"/>
              </a:spcAft>
              <a:buFont typeface="+mj-lt"/>
              <a:buAutoNum type="arabicPeriod"/>
            </a:pPr>
            <a:r>
              <a:rPr lang="en-GB" sz="1400" dirty="0"/>
              <a:t>They are divided, however, on the question of which mechanism will realise environmentally sustainable decisions</a:t>
            </a:r>
          </a:p>
          <a:p>
            <a:pPr marL="636588" lvl="1" indent="-360363">
              <a:lnSpc>
                <a:spcPct val="103000"/>
              </a:lnSpc>
            </a:pPr>
            <a:r>
              <a:rPr lang="en-GB" sz="1200" dirty="0"/>
              <a:t>If people are sheepish: efficient market prices can be imposed from the centre</a:t>
            </a:r>
          </a:p>
          <a:p>
            <a:pPr marL="636588" lvl="1" indent="-360363">
              <a:lnSpc>
                <a:spcPct val="103000"/>
              </a:lnSpc>
            </a:pPr>
            <a:r>
              <a:rPr lang="en-GB" sz="1200" dirty="0"/>
              <a:t>If people are </a:t>
            </a:r>
            <a:r>
              <a:rPr lang="en-GB" sz="1200" dirty="0" err="1"/>
              <a:t>wolvish</a:t>
            </a:r>
            <a:r>
              <a:rPr lang="en-GB" sz="1200" dirty="0"/>
              <a:t>: efficient market prices must be discovered at the periphery</a:t>
            </a:r>
          </a:p>
        </p:txBody>
      </p:sp>
      <p:sp>
        <p:nvSpPr>
          <p:cNvPr id="3" name="Title 2">
            <a:extLst>
              <a:ext uri="{FF2B5EF4-FFF2-40B4-BE49-F238E27FC236}">
                <a16:creationId xmlns:a16="http://schemas.microsoft.com/office/drawing/2014/main" id="{E7F357A1-DB82-401F-864A-E18C01788303}"/>
              </a:ext>
            </a:extLst>
          </p:cNvPr>
          <p:cNvSpPr>
            <a:spLocks noGrp="1"/>
          </p:cNvSpPr>
          <p:nvPr>
            <p:ph type="title"/>
          </p:nvPr>
        </p:nvSpPr>
        <p:spPr/>
        <p:txBody>
          <a:bodyPr/>
          <a:lstStyle/>
          <a:p>
            <a:r>
              <a:rPr lang="en-GB" dirty="0"/>
              <a:t>A last word on environmental economics</a:t>
            </a:r>
          </a:p>
        </p:txBody>
      </p:sp>
      <p:sp>
        <p:nvSpPr>
          <p:cNvPr id="4" name="Footer Placeholder 3">
            <a:extLst>
              <a:ext uri="{FF2B5EF4-FFF2-40B4-BE49-F238E27FC236}">
                <a16:creationId xmlns:a16="http://schemas.microsoft.com/office/drawing/2014/main" id="{0BCA8879-203F-4763-BF5A-695E42B6E32F}"/>
              </a:ext>
            </a:extLst>
          </p:cNvPr>
          <p:cNvSpPr>
            <a:spLocks noGrp="1"/>
          </p:cNvSpPr>
          <p:nvPr>
            <p:ph type="ftr" sz="quarter" idx="10"/>
          </p:nvPr>
        </p:nvSpPr>
        <p:spPr/>
        <p:txBody>
          <a:bodyPr/>
          <a:lstStyle/>
          <a:p>
            <a:r>
              <a:rPr lang="en-GB" dirty="0"/>
              <a:t>Democratic Theory and Environmental Protection</a:t>
            </a:r>
          </a:p>
        </p:txBody>
      </p:sp>
      <p:sp>
        <p:nvSpPr>
          <p:cNvPr id="5" name="Slide Number Placeholder 4">
            <a:extLst>
              <a:ext uri="{FF2B5EF4-FFF2-40B4-BE49-F238E27FC236}">
                <a16:creationId xmlns:a16="http://schemas.microsoft.com/office/drawing/2014/main" id="{5D3A4113-C7A5-45E6-AC3C-2492D87F7670}"/>
              </a:ext>
            </a:extLst>
          </p:cNvPr>
          <p:cNvSpPr>
            <a:spLocks noGrp="1"/>
          </p:cNvSpPr>
          <p:nvPr>
            <p:ph type="sldNum" sz="quarter" idx="11"/>
          </p:nvPr>
        </p:nvSpPr>
        <p:spPr/>
        <p:txBody>
          <a:bodyPr/>
          <a:lstStyle/>
          <a:p>
            <a:pPr rtl="0"/>
            <a:fld id="{19B51A1E-902D-48AF-9020-955120F399B6}" type="slidenum">
              <a:rPr lang="en-GB" noProof="0" smtClean="0"/>
              <a:pPr rtl="0"/>
              <a:t>3</a:t>
            </a:fld>
            <a:endParaRPr lang="en-GB" noProof="0"/>
          </a:p>
        </p:txBody>
      </p:sp>
      <p:sp>
        <p:nvSpPr>
          <p:cNvPr id="6" name="Rectangle 5">
            <a:extLst>
              <a:ext uri="{FF2B5EF4-FFF2-40B4-BE49-F238E27FC236}">
                <a16:creationId xmlns:a16="http://schemas.microsoft.com/office/drawing/2014/main" id="{145FB678-EEF9-483D-A8F0-39EFE043A39F}"/>
              </a:ext>
            </a:extLst>
          </p:cNvPr>
          <p:cNvSpPr/>
          <p:nvPr/>
        </p:nvSpPr>
        <p:spPr>
          <a:xfrm>
            <a:off x="431999" y="1394722"/>
            <a:ext cx="4823927" cy="3592287"/>
          </a:xfrm>
          <a:prstGeom prst="rect">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erson holding a sign in front of a crowd&#10;&#10;Description automatically generated">
            <a:extLst>
              <a:ext uri="{FF2B5EF4-FFF2-40B4-BE49-F238E27FC236}">
                <a16:creationId xmlns:a16="http://schemas.microsoft.com/office/drawing/2014/main" id="{775A3555-458D-40AC-8649-38D64B8D427C}"/>
              </a:ext>
            </a:extLst>
          </p:cNvPr>
          <p:cNvPicPr>
            <a:picLocks noChangeAspect="1"/>
          </p:cNvPicPr>
          <p:nvPr/>
        </p:nvPicPr>
        <p:blipFill rotWithShape="1">
          <a:blip r:embed="rId3">
            <a:extLst>
              <a:ext uri="{28A0092B-C50C-407E-A947-70E740481C1C}">
                <a14:useLocalDpi xmlns:a14="http://schemas.microsoft.com/office/drawing/2010/main" val="0"/>
              </a:ext>
            </a:extLst>
          </a:blip>
          <a:srcRect r="8751" b="-3"/>
          <a:stretch/>
        </p:blipFill>
        <p:spPr>
          <a:xfrm>
            <a:off x="553795" y="1515535"/>
            <a:ext cx="4580334" cy="3350659"/>
          </a:xfrm>
          <a:prstGeom prst="rect">
            <a:avLst/>
          </a:prstGeom>
        </p:spPr>
      </p:pic>
      <p:sp>
        <p:nvSpPr>
          <p:cNvPr id="8" name="TextBox 7">
            <a:extLst>
              <a:ext uri="{FF2B5EF4-FFF2-40B4-BE49-F238E27FC236}">
                <a16:creationId xmlns:a16="http://schemas.microsoft.com/office/drawing/2014/main" id="{0B8E7B69-A62A-4470-8945-C11BDAC0EE69}"/>
              </a:ext>
            </a:extLst>
          </p:cNvPr>
          <p:cNvSpPr txBox="1"/>
          <p:nvPr/>
        </p:nvSpPr>
        <p:spPr>
          <a:xfrm>
            <a:off x="431999" y="5164291"/>
            <a:ext cx="4823927" cy="323165"/>
          </a:xfrm>
          <a:prstGeom prst="rect">
            <a:avLst/>
          </a:prstGeom>
          <a:noFill/>
          <a:ln w="22225">
            <a:solidFill>
              <a:srgbClr val="0070C0"/>
            </a:solidFill>
          </a:ln>
        </p:spPr>
        <p:txBody>
          <a:bodyPr wrap="square" rtlCol="0">
            <a:spAutoFit/>
          </a:bodyPr>
          <a:lstStyle/>
          <a:p>
            <a:pPr algn="ctr"/>
            <a:r>
              <a:rPr lang="en-GB" sz="1500" dirty="0"/>
              <a:t>The greater spotted environmental economist</a:t>
            </a:r>
          </a:p>
        </p:txBody>
      </p:sp>
    </p:spTree>
    <p:extLst>
      <p:ext uri="{BB962C8B-B14F-4D97-AF65-F5344CB8AC3E}">
        <p14:creationId xmlns:p14="http://schemas.microsoft.com/office/powerpoint/2010/main" val="125187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extLst>
              <a:ext uri="{96DAC541-7B7A-43D3-8B79-37D633B846F1}">
                <asvg:svgBlip xmlns:asvg="http://schemas.microsoft.com/office/drawing/2016/SVG/main" r:embed="rId4"/>
              </a:ext>
            </a:extLst>
          </a:blip>
          <a:srcRect/>
          <a:stretch>
            <a:fillRect l="-3000" r="-3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30CB5-59E7-4293-BD92-B86654F02808}"/>
              </a:ext>
            </a:extLst>
          </p:cNvPr>
          <p:cNvSpPr>
            <a:spLocks noGrp="1"/>
          </p:cNvSpPr>
          <p:nvPr>
            <p:ph type="title"/>
          </p:nvPr>
        </p:nvSpPr>
        <p:spPr/>
        <p:txBody>
          <a:bodyPr/>
          <a:lstStyle/>
          <a:p>
            <a:r>
              <a:rPr lang="en-GB" dirty="0"/>
              <a:t>2. A potted history of type I democracy</a:t>
            </a:r>
          </a:p>
        </p:txBody>
      </p:sp>
      <p:sp>
        <p:nvSpPr>
          <p:cNvPr id="4" name="Footer Placeholder 3">
            <a:extLst>
              <a:ext uri="{FF2B5EF4-FFF2-40B4-BE49-F238E27FC236}">
                <a16:creationId xmlns:a16="http://schemas.microsoft.com/office/drawing/2014/main" id="{4D56D1E0-4528-443A-878C-87E174F051AB}"/>
              </a:ext>
            </a:extLst>
          </p:cNvPr>
          <p:cNvSpPr>
            <a:spLocks noGrp="1"/>
          </p:cNvSpPr>
          <p:nvPr>
            <p:ph type="ftr" sz="quarter" idx="10"/>
          </p:nvPr>
        </p:nvSpPr>
        <p:spPr/>
        <p:txBody>
          <a:bodyPr/>
          <a:lstStyle/>
          <a:p>
            <a:r>
              <a:rPr lang="en-GB" dirty="0"/>
              <a:t>Democratic Theory and Environmental Protection</a:t>
            </a:r>
          </a:p>
        </p:txBody>
      </p:sp>
      <p:sp>
        <p:nvSpPr>
          <p:cNvPr id="5" name="Slide Number Placeholder 4">
            <a:extLst>
              <a:ext uri="{FF2B5EF4-FFF2-40B4-BE49-F238E27FC236}">
                <a16:creationId xmlns:a16="http://schemas.microsoft.com/office/drawing/2014/main" id="{2D238C7F-4C8B-4D01-AF29-713FEF30D097}"/>
              </a:ext>
            </a:extLst>
          </p:cNvPr>
          <p:cNvSpPr>
            <a:spLocks noGrp="1"/>
          </p:cNvSpPr>
          <p:nvPr>
            <p:ph type="sldNum" sz="quarter" idx="11"/>
          </p:nvPr>
        </p:nvSpPr>
        <p:spPr/>
        <p:txBody>
          <a:bodyPr/>
          <a:lstStyle/>
          <a:p>
            <a:pPr rtl="0"/>
            <a:fld id="{19B51A1E-902D-48AF-9020-955120F399B6}" type="slidenum">
              <a:rPr lang="en-GB" noProof="0" smtClean="0"/>
              <a:pPr rtl="0"/>
              <a:t>4</a:t>
            </a:fld>
            <a:endParaRPr lang="en-GB" noProof="0"/>
          </a:p>
        </p:txBody>
      </p:sp>
      <p:sp>
        <p:nvSpPr>
          <p:cNvPr id="6" name="Arrow: Down 5">
            <a:extLst>
              <a:ext uri="{FF2B5EF4-FFF2-40B4-BE49-F238E27FC236}">
                <a16:creationId xmlns:a16="http://schemas.microsoft.com/office/drawing/2014/main" id="{16F94CBD-98E1-4412-8FF5-CCA31EF8EBAD}"/>
              </a:ext>
            </a:extLst>
          </p:cNvPr>
          <p:cNvSpPr/>
          <p:nvPr/>
        </p:nvSpPr>
        <p:spPr>
          <a:xfrm>
            <a:off x="1240424" y="2649577"/>
            <a:ext cx="825302" cy="303129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0A02E3F-0D48-410A-ADC8-BA3E178B27C8}"/>
              </a:ext>
            </a:extLst>
          </p:cNvPr>
          <p:cNvSpPr txBox="1"/>
          <p:nvPr/>
        </p:nvSpPr>
        <p:spPr>
          <a:xfrm>
            <a:off x="627675" y="1174597"/>
            <a:ext cx="637274" cy="365125"/>
          </a:xfrm>
          <a:prstGeom prst="rect">
            <a:avLst/>
          </a:prstGeom>
          <a:noFill/>
        </p:spPr>
        <p:txBody>
          <a:bodyPr wrap="square" lIns="0" tIns="0" rIns="0" bIns="0" rtlCol="0" anchor="ctr">
            <a:noAutofit/>
          </a:bodyPr>
          <a:lstStyle/>
          <a:p>
            <a:pPr algn="ctr"/>
            <a:r>
              <a:rPr lang="en-GB" sz="1400" b="1" dirty="0">
                <a:latin typeface="+mn-lt"/>
              </a:rPr>
              <a:t>1950s</a:t>
            </a:r>
          </a:p>
        </p:txBody>
      </p:sp>
      <p:sp>
        <p:nvSpPr>
          <p:cNvPr id="8" name="TextBox 7">
            <a:extLst>
              <a:ext uri="{FF2B5EF4-FFF2-40B4-BE49-F238E27FC236}">
                <a16:creationId xmlns:a16="http://schemas.microsoft.com/office/drawing/2014/main" id="{A6754052-0418-4A10-A338-5879F9C3266B}"/>
              </a:ext>
            </a:extLst>
          </p:cNvPr>
          <p:cNvSpPr txBox="1"/>
          <p:nvPr/>
        </p:nvSpPr>
        <p:spPr>
          <a:xfrm>
            <a:off x="627675" y="1805821"/>
            <a:ext cx="637274" cy="365125"/>
          </a:xfrm>
          <a:prstGeom prst="rect">
            <a:avLst/>
          </a:prstGeom>
          <a:noFill/>
        </p:spPr>
        <p:txBody>
          <a:bodyPr wrap="square" lIns="0" tIns="0" rIns="0" bIns="0" rtlCol="0" anchor="ctr">
            <a:noAutofit/>
          </a:bodyPr>
          <a:lstStyle/>
          <a:p>
            <a:pPr algn="ctr"/>
            <a:r>
              <a:rPr lang="en-GB" sz="1400" b="1" dirty="0">
                <a:latin typeface="+mn-lt"/>
              </a:rPr>
              <a:t>1960s</a:t>
            </a:r>
          </a:p>
        </p:txBody>
      </p:sp>
      <p:sp>
        <p:nvSpPr>
          <p:cNvPr id="9" name="TextBox 8">
            <a:extLst>
              <a:ext uri="{FF2B5EF4-FFF2-40B4-BE49-F238E27FC236}">
                <a16:creationId xmlns:a16="http://schemas.microsoft.com/office/drawing/2014/main" id="{043C1AE8-4D73-4FED-9ED1-1501631D6F5E}"/>
              </a:ext>
            </a:extLst>
          </p:cNvPr>
          <p:cNvSpPr txBox="1"/>
          <p:nvPr/>
        </p:nvSpPr>
        <p:spPr>
          <a:xfrm>
            <a:off x="627675" y="2649026"/>
            <a:ext cx="637274" cy="365125"/>
          </a:xfrm>
          <a:prstGeom prst="rect">
            <a:avLst/>
          </a:prstGeom>
          <a:noFill/>
        </p:spPr>
        <p:txBody>
          <a:bodyPr wrap="square" lIns="0" tIns="0" rIns="0" bIns="0" rtlCol="0" anchor="ctr">
            <a:noAutofit/>
          </a:bodyPr>
          <a:lstStyle/>
          <a:p>
            <a:pPr algn="ctr"/>
            <a:r>
              <a:rPr lang="en-GB" sz="1400" b="1" dirty="0">
                <a:latin typeface="+mn-lt"/>
              </a:rPr>
              <a:t>1980s</a:t>
            </a:r>
          </a:p>
        </p:txBody>
      </p:sp>
      <p:sp>
        <p:nvSpPr>
          <p:cNvPr id="10" name="TextBox 9">
            <a:extLst>
              <a:ext uri="{FF2B5EF4-FFF2-40B4-BE49-F238E27FC236}">
                <a16:creationId xmlns:a16="http://schemas.microsoft.com/office/drawing/2014/main" id="{70230501-A300-42A0-B3BD-A960ABB2741C}"/>
              </a:ext>
            </a:extLst>
          </p:cNvPr>
          <p:cNvSpPr txBox="1"/>
          <p:nvPr/>
        </p:nvSpPr>
        <p:spPr>
          <a:xfrm>
            <a:off x="627675" y="3513321"/>
            <a:ext cx="637274" cy="365125"/>
          </a:xfrm>
          <a:prstGeom prst="rect">
            <a:avLst/>
          </a:prstGeom>
          <a:noFill/>
        </p:spPr>
        <p:txBody>
          <a:bodyPr wrap="square" lIns="0" tIns="0" rIns="0" bIns="0" rtlCol="0" anchor="ctr">
            <a:noAutofit/>
          </a:bodyPr>
          <a:lstStyle/>
          <a:p>
            <a:pPr algn="ctr"/>
            <a:r>
              <a:rPr lang="en-GB" sz="1400" b="1" dirty="0">
                <a:latin typeface="+mn-lt"/>
              </a:rPr>
              <a:t>1990s</a:t>
            </a:r>
          </a:p>
        </p:txBody>
      </p:sp>
      <p:sp>
        <p:nvSpPr>
          <p:cNvPr id="11" name="TextBox 10">
            <a:extLst>
              <a:ext uri="{FF2B5EF4-FFF2-40B4-BE49-F238E27FC236}">
                <a16:creationId xmlns:a16="http://schemas.microsoft.com/office/drawing/2014/main" id="{EDFCD886-9693-4CC9-95AA-63EA78CA8853}"/>
              </a:ext>
            </a:extLst>
          </p:cNvPr>
          <p:cNvSpPr txBox="1"/>
          <p:nvPr/>
        </p:nvSpPr>
        <p:spPr>
          <a:xfrm>
            <a:off x="627675" y="4387775"/>
            <a:ext cx="637274" cy="365125"/>
          </a:xfrm>
          <a:prstGeom prst="rect">
            <a:avLst/>
          </a:prstGeom>
          <a:noFill/>
        </p:spPr>
        <p:txBody>
          <a:bodyPr wrap="square" lIns="0" tIns="0" rIns="0" bIns="0" rtlCol="0" anchor="ctr">
            <a:noAutofit/>
          </a:bodyPr>
          <a:lstStyle/>
          <a:p>
            <a:pPr algn="ctr"/>
            <a:r>
              <a:rPr lang="en-GB" sz="1400" b="1" dirty="0">
                <a:latin typeface="+mn-lt"/>
              </a:rPr>
              <a:t>2000s</a:t>
            </a:r>
          </a:p>
        </p:txBody>
      </p:sp>
      <p:sp>
        <p:nvSpPr>
          <p:cNvPr id="12" name="TextBox 11">
            <a:extLst>
              <a:ext uri="{FF2B5EF4-FFF2-40B4-BE49-F238E27FC236}">
                <a16:creationId xmlns:a16="http://schemas.microsoft.com/office/drawing/2014/main" id="{785BA0C6-345E-4E46-BA2C-48FF1DB681B6}"/>
              </a:ext>
            </a:extLst>
          </p:cNvPr>
          <p:cNvSpPr txBox="1"/>
          <p:nvPr/>
        </p:nvSpPr>
        <p:spPr>
          <a:xfrm>
            <a:off x="642449" y="5041592"/>
            <a:ext cx="637274" cy="365125"/>
          </a:xfrm>
          <a:prstGeom prst="rect">
            <a:avLst/>
          </a:prstGeom>
          <a:noFill/>
        </p:spPr>
        <p:txBody>
          <a:bodyPr wrap="square" lIns="0" tIns="0" rIns="0" bIns="0" rtlCol="0" anchor="ctr">
            <a:noAutofit/>
          </a:bodyPr>
          <a:lstStyle/>
          <a:p>
            <a:pPr algn="ctr"/>
            <a:r>
              <a:rPr lang="en-GB" sz="1400" b="1" dirty="0">
                <a:latin typeface="+mn-lt"/>
              </a:rPr>
              <a:t>2010s</a:t>
            </a:r>
          </a:p>
        </p:txBody>
      </p:sp>
      <p:sp>
        <p:nvSpPr>
          <p:cNvPr id="13" name="Rectangle 12">
            <a:extLst>
              <a:ext uri="{FF2B5EF4-FFF2-40B4-BE49-F238E27FC236}">
                <a16:creationId xmlns:a16="http://schemas.microsoft.com/office/drawing/2014/main" id="{D11CB55F-2E06-4E76-AA01-20BE2A6003DE}"/>
              </a:ext>
            </a:extLst>
          </p:cNvPr>
          <p:cNvSpPr/>
          <p:nvPr/>
        </p:nvSpPr>
        <p:spPr>
          <a:xfrm>
            <a:off x="1443976" y="2292949"/>
            <a:ext cx="418198" cy="2438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66CBAE0-D5B5-432F-85C2-57068E68C5C7}"/>
              </a:ext>
            </a:extLst>
          </p:cNvPr>
          <p:cNvSpPr/>
          <p:nvPr/>
        </p:nvSpPr>
        <p:spPr>
          <a:xfrm>
            <a:off x="1443976" y="1206071"/>
            <a:ext cx="418198" cy="95030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50"/>
              </a:solidFill>
            </a:endParaRPr>
          </a:p>
        </p:txBody>
      </p:sp>
      <p:sp>
        <p:nvSpPr>
          <p:cNvPr id="2" name="Content Placeholder 1">
            <a:extLst>
              <a:ext uri="{FF2B5EF4-FFF2-40B4-BE49-F238E27FC236}">
                <a16:creationId xmlns:a16="http://schemas.microsoft.com/office/drawing/2014/main" id="{999B48EB-BF10-4270-950F-75EF70A7A4B8}"/>
              </a:ext>
            </a:extLst>
          </p:cNvPr>
          <p:cNvSpPr>
            <a:spLocks noGrp="1"/>
          </p:cNvSpPr>
          <p:nvPr>
            <p:ph idx="1"/>
          </p:nvPr>
        </p:nvSpPr>
        <p:spPr>
          <a:xfrm>
            <a:off x="1609725" y="1228449"/>
            <a:ext cx="9302552" cy="4680000"/>
          </a:xfrm>
        </p:spPr>
        <p:txBody>
          <a:bodyPr/>
          <a:lstStyle/>
          <a:p>
            <a:pPr marL="628650" indent="-628650">
              <a:spcBef>
                <a:spcPts val="2500"/>
              </a:spcBef>
              <a:buClr>
                <a:srgbClr val="FFFF00"/>
              </a:buClr>
              <a:buSzPct val="110000"/>
            </a:pPr>
            <a:r>
              <a:rPr lang="en-GB" sz="1800" dirty="0"/>
              <a:t>(U.S.) Democratic theory is dominated by elitism and pluralism</a:t>
            </a:r>
          </a:p>
          <a:p>
            <a:pPr marL="628650" indent="-628650">
              <a:spcBef>
                <a:spcPts val="2500"/>
              </a:spcBef>
              <a:buClr>
                <a:srgbClr val="FFFF00"/>
              </a:buClr>
              <a:buSzPct val="110000"/>
            </a:pPr>
            <a:r>
              <a:rPr lang="en-GB" sz="1800" dirty="0"/>
              <a:t>The counter-culture shines a light on the failures of liberalism; participatory democracy is born (but will die with the fading of new social movements)</a:t>
            </a:r>
          </a:p>
          <a:p>
            <a:pPr marL="628650" indent="-628650">
              <a:spcBef>
                <a:spcPts val="2500"/>
              </a:spcBef>
              <a:buClr>
                <a:srgbClr val="FFFF00"/>
              </a:buClr>
              <a:buSzPct val="110000"/>
            </a:pPr>
            <a:r>
              <a:rPr lang="en-GB" sz="1800" dirty="0"/>
              <a:t>Theorists inspired by the 1960s turn a new eye to American democracy: is it legitimate because it is </a:t>
            </a:r>
            <a:r>
              <a:rPr lang="en-GB" sz="1800" i="1" dirty="0"/>
              <a:t>deliberative</a:t>
            </a:r>
            <a:r>
              <a:rPr lang="en-GB" sz="1800" dirty="0"/>
              <a:t>?</a:t>
            </a:r>
          </a:p>
          <a:p>
            <a:pPr marL="628650" indent="-628650">
              <a:spcBef>
                <a:spcPts val="2500"/>
              </a:spcBef>
              <a:buClr>
                <a:srgbClr val="FFFF00"/>
              </a:buClr>
              <a:buSzPct val="110000"/>
            </a:pPr>
            <a:r>
              <a:rPr lang="en-GB" sz="1800" dirty="0"/>
              <a:t>The emphasis on reason is criticised for being exclusive; “deliberation” is extended to include emotion, rhetoric, storytelling</a:t>
            </a:r>
          </a:p>
          <a:p>
            <a:pPr marL="628650" lvl="1" indent="-628650">
              <a:spcBef>
                <a:spcPts val="2500"/>
              </a:spcBef>
              <a:buClr>
                <a:srgbClr val="FFFF00"/>
              </a:buClr>
              <a:buSzPct val="110000"/>
            </a:pPr>
            <a:r>
              <a:rPr lang="en-GB" b="1" dirty="0"/>
              <a:t>A new craze in practical deliberative experiments begins</a:t>
            </a:r>
          </a:p>
          <a:p>
            <a:pPr marL="628650" lvl="1" indent="-628650">
              <a:spcBef>
                <a:spcPts val="2500"/>
              </a:spcBef>
              <a:buClr>
                <a:srgbClr val="FFFF00"/>
              </a:buClr>
              <a:buSzPct val="110000"/>
            </a:pPr>
            <a:r>
              <a:rPr lang="en-GB" b="1" dirty="0"/>
              <a:t>In response to the financial crisis, theorists begin to ask: “How do we make this work at the large scale? Their answer: “The deliberative system”</a:t>
            </a:r>
          </a:p>
        </p:txBody>
      </p:sp>
    </p:spTree>
    <p:extLst>
      <p:ext uri="{BB962C8B-B14F-4D97-AF65-F5344CB8AC3E}">
        <p14:creationId xmlns:p14="http://schemas.microsoft.com/office/powerpoint/2010/main" val="121082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023BFE1-ABFF-4C56-A3FE-9A1474C9C5B0}"/>
              </a:ext>
            </a:extLst>
          </p:cNvPr>
          <p:cNvSpPr/>
          <p:nvPr/>
        </p:nvSpPr>
        <p:spPr>
          <a:xfrm>
            <a:off x="1459357" y="3119499"/>
            <a:ext cx="418198" cy="4351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923F3C-8A7A-4EB2-9AB9-9E50D88DE2CA}"/>
              </a:ext>
            </a:extLst>
          </p:cNvPr>
          <p:cNvSpPr/>
          <p:nvPr/>
        </p:nvSpPr>
        <p:spPr>
          <a:xfrm>
            <a:off x="1459357" y="2538054"/>
            <a:ext cx="418198" cy="4163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B9730CB5-59E7-4293-BD92-B86654F02808}"/>
              </a:ext>
            </a:extLst>
          </p:cNvPr>
          <p:cNvSpPr>
            <a:spLocks noGrp="1"/>
          </p:cNvSpPr>
          <p:nvPr>
            <p:ph type="title"/>
          </p:nvPr>
        </p:nvSpPr>
        <p:spPr>
          <a:xfrm>
            <a:off x="431999" y="356875"/>
            <a:ext cx="11340000" cy="432000"/>
          </a:xfrm>
        </p:spPr>
        <p:txBody>
          <a:bodyPr/>
          <a:lstStyle/>
          <a:p>
            <a:r>
              <a:rPr lang="en-GB" dirty="0"/>
              <a:t>A potted history of type II democracy</a:t>
            </a:r>
          </a:p>
        </p:txBody>
      </p:sp>
      <p:sp>
        <p:nvSpPr>
          <p:cNvPr id="4" name="Footer Placeholder 3">
            <a:extLst>
              <a:ext uri="{FF2B5EF4-FFF2-40B4-BE49-F238E27FC236}">
                <a16:creationId xmlns:a16="http://schemas.microsoft.com/office/drawing/2014/main" id="{4D56D1E0-4528-443A-878C-87E174F051AB}"/>
              </a:ext>
            </a:extLst>
          </p:cNvPr>
          <p:cNvSpPr>
            <a:spLocks noGrp="1"/>
          </p:cNvSpPr>
          <p:nvPr>
            <p:ph type="ftr" sz="quarter" idx="10"/>
          </p:nvPr>
        </p:nvSpPr>
        <p:spPr/>
        <p:txBody>
          <a:bodyPr/>
          <a:lstStyle/>
          <a:p>
            <a:r>
              <a:rPr lang="en-GB" dirty="0"/>
              <a:t>Democratic Theory and Environmental Protection</a:t>
            </a:r>
          </a:p>
        </p:txBody>
      </p:sp>
      <p:sp>
        <p:nvSpPr>
          <p:cNvPr id="5" name="Slide Number Placeholder 4">
            <a:extLst>
              <a:ext uri="{FF2B5EF4-FFF2-40B4-BE49-F238E27FC236}">
                <a16:creationId xmlns:a16="http://schemas.microsoft.com/office/drawing/2014/main" id="{2D238C7F-4C8B-4D01-AF29-713FEF30D097}"/>
              </a:ext>
            </a:extLst>
          </p:cNvPr>
          <p:cNvSpPr>
            <a:spLocks noGrp="1"/>
          </p:cNvSpPr>
          <p:nvPr>
            <p:ph type="sldNum" sz="quarter" idx="11"/>
          </p:nvPr>
        </p:nvSpPr>
        <p:spPr/>
        <p:txBody>
          <a:bodyPr/>
          <a:lstStyle/>
          <a:p>
            <a:pPr rtl="0"/>
            <a:fld id="{19B51A1E-902D-48AF-9020-955120F399B6}" type="slidenum">
              <a:rPr lang="en-GB" noProof="0" smtClean="0"/>
              <a:pPr rtl="0"/>
              <a:t>5</a:t>
            </a:fld>
            <a:endParaRPr lang="en-GB" noProof="0"/>
          </a:p>
        </p:txBody>
      </p:sp>
      <p:sp>
        <p:nvSpPr>
          <p:cNvPr id="6" name="Arrow: Down 5">
            <a:extLst>
              <a:ext uri="{FF2B5EF4-FFF2-40B4-BE49-F238E27FC236}">
                <a16:creationId xmlns:a16="http://schemas.microsoft.com/office/drawing/2014/main" id="{16F94CBD-98E1-4412-8FF5-CCA31EF8EBAD}"/>
              </a:ext>
            </a:extLst>
          </p:cNvPr>
          <p:cNvSpPr/>
          <p:nvPr/>
        </p:nvSpPr>
        <p:spPr>
          <a:xfrm>
            <a:off x="1260151" y="3709152"/>
            <a:ext cx="825302" cy="23537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0A02E3F-0D48-410A-ADC8-BA3E178B27C8}"/>
              </a:ext>
            </a:extLst>
          </p:cNvPr>
          <p:cNvSpPr txBox="1"/>
          <p:nvPr/>
        </p:nvSpPr>
        <p:spPr>
          <a:xfrm>
            <a:off x="523875" y="1133549"/>
            <a:ext cx="741074" cy="365125"/>
          </a:xfrm>
          <a:prstGeom prst="rect">
            <a:avLst/>
          </a:prstGeom>
          <a:noFill/>
        </p:spPr>
        <p:txBody>
          <a:bodyPr wrap="square" lIns="0" tIns="0" rIns="0" bIns="0" rtlCol="0" anchor="ctr">
            <a:noAutofit/>
          </a:bodyPr>
          <a:lstStyle/>
          <a:p>
            <a:pPr algn="ctr"/>
            <a:r>
              <a:rPr lang="en-GB" sz="1400" b="1" dirty="0">
                <a:latin typeface="+mn-lt"/>
              </a:rPr>
              <a:t>c. 1800</a:t>
            </a:r>
          </a:p>
        </p:txBody>
      </p:sp>
      <p:sp>
        <p:nvSpPr>
          <p:cNvPr id="8" name="TextBox 7">
            <a:extLst>
              <a:ext uri="{FF2B5EF4-FFF2-40B4-BE49-F238E27FC236}">
                <a16:creationId xmlns:a16="http://schemas.microsoft.com/office/drawing/2014/main" id="{A6754052-0418-4A10-A338-5879F9C3266B}"/>
              </a:ext>
            </a:extLst>
          </p:cNvPr>
          <p:cNvSpPr txBox="1"/>
          <p:nvPr/>
        </p:nvSpPr>
        <p:spPr>
          <a:xfrm>
            <a:off x="523875" y="1834441"/>
            <a:ext cx="741074" cy="365125"/>
          </a:xfrm>
          <a:prstGeom prst="rect">
            <a:avLst/>
          </a:prstGeom>
          <a:noFill/>
        </p:spPr>
        <p:txBody>
          <a:bodyPr wrap="square" lIns="0" tIns="0" rIns="0" bIns="0" rtlCol="0" anchor="ctr">
            <a:noAutofit/>
          </a:bodyPr>
          <a:lstStyle/>
          <a:p>
            <a:pPr algn="ctr"/>
            <a:r>
              <a:rPr lang="en-GB" sz="1400" b="1" dirty="0">
                <a:latin typeface="+mn-lt"/>
              </a:rPr>
              <a:t>c. 1860</a:t>
            </a:r>
          </a:p>
        </p:txBody>
      </p:sp>
      <p:sp>
        <p:nvSpPr>
          <p:cNvPr id="9" name="TextBox 8">
            <a:extLst>
              <a:ext uri="{FF2B5EF4-FFF2-40B4-BE49-F238E27FC236}">
                <a16:creationId xmlns:a16="http://schemas.microsoft.com/office/drawing/2014/main" id="{043C1AE8-4D73-4FED-9ED1-1501631D6F5E}"/>
              </a:ext>
            </a:extLst>
          </p:cNvPr>
          <p:cNvSpPr txBox="1"/>
          <p:nvPr/>
        </p:nvSpPr>
        <p:spPr>
          <a:xfrm>
            <a:off x="561902" y="2558440"/>
            <a:ext cx="637274" cy="365125"/>
          </a:xfrm>
          <a:prstGeom prst="rect">
            <a:avLst/>
          </a:prstGeom>
          <a:noFill/>
        </p:spPr>
        <p:txBody>
          <a:bodyPr wrap="square" lIns="0" tIns="0" rIns="0" bIns="0" rtlCol="0" anchor="ctr">
            <a:noAutofit/>
          </a:bodyPr>
          <a:lstStyle/>
          <a:p>
            <a:pPr algn="ctr"/>
            <a:r>
              <a:rPr lang="en-GB" sz="1400" b="1" dirty="0">
                <a:latin typeface="+mn-lt"/>
              </a:rPr>
              <a:t>c. 1930</a:t>
            </a:r>
          </a:p>
        </p:txBody>
      </p:sp>
      <p:sp>
        <p:nvSpPr>
          <p:cNvPr id="10" name="TextBox 9">
            <a:extLst>
              <a:ext uri="{FF2B5EF4-FFF2-40B4-BE49-F238E27FC236}">
                <a16:creationId xmlns:a16="http://schemas.microsoft.com/office/drawing/2014/main" id="{70230501-A300-42A0-B3BD-A960ABB2741C}"/>
              </a:ext>
            </a:extLst>
          </p:cNvPr>
          <p:cNvSpPr txBox="1"/>
          <p:nvPr/>
        </p:nvSpPr>
        <p:spPr>
          <a:xfrm>
            <a:off x="561902" y="3106180"/>
            <a:ext cx="637274" cy="365125"/>
          </a:xfrm>
          <a:prstGeom prst="rect">
            <a:avLst/>
          </a:prstGeom>
          <a:noFill/>
        </p:spPr>
        <p:txBody>
          <a:bodyPr wrap="square" lIns="0" tIns="0" rIns="0" bIns="0" rtlCol="0" anchor="ctr">
            <a:noAutofit/>
          </a:bodyPr>
          <a:lstStyle/>
          <a:p>
            <a:pPr algn="ctr"/>
            <a:r>
              <a:rPr lang="en-GB" sz="1400" b="1" dirty="0"/>
              <a:t>c. 1950</a:t>
            </a:r>
            <a:endParaRPr lang="en-GB" sz="1400" b="1" dirty="0">
              <a:latin typeface="+mn-lt"/>
            </a:endParaRPr>
          </a:p>
        </p:txBody>
      </p:sp>
      <p:sp>
        <p:nvSpPr>
          <p:cNvPr id="11" name="TextBox 10">
            <a:extLst>
              <a:ext uri="{FF2B5EF4-FFF2-40B4-BE49-F238E27FC236}">
                <a16:creationId xmlns:a16="http://schemas.microsoft.com/office/drawing/2014/main" id="{EDFCD886-9693-4CC9-95AA-63EA78CA8853}"/>
              </a:ext>
            </a:extLst>
          </p:cNvPr>
          <p:cNvSpPr txBox="1"/>
          <p:nvPr/>
        </p:nvSpPr>
        <p:spPr>
          <a:xfrm>
            <a:off x="622877" y="3820029"/>
            <a:ext cx="637274" cy="365125"/>
          </a:xfrm>
          <a:prstGeom prst="rect">
            <a:avLst/>
          </a:prstGeom>
          <a:noFill/>
        </p:spPr>
        <p:txBody>
          <a:bodyPr wrap="square" lIns="0" tIns="0" rIns="0" bIns="0" rtlCol="0" anchor="ctr">
            <a:noAutofit/>
          </a:bodyPr>
          <a:lstStyle/>
          <a:p>
            <a:pPr algn="ctr"/>
            <a:r>
              <a:rPr lang="en-GB" sz="1400" b="1" dirty="0">
                <a:latin typeface="+mn-lt"/>
              </a:rPr>
              <a:t>1962</a:t>
            </a:r>
          </a:p>
        </p:txBody>
      </p:sp>
      <p:sp>
        <p:nvSpPr>
          <p:cNvPr id="12" name="TextBox 11">
            <a:extLst>
              <a:ext uri="{FF2B5EF4-FFF2-40B4-BE49-F238E27FC236}">
                <a16:creationId xmlns:a16="http://schemas.microsoft.com/office/drawing/2014/main" id="{785BA0C6-345E-4E46-BA2C-48FF1DB681B6}"/>
              </a:ext>
            </a:extLst>
          </p:cNvPr>
          <p:cNvSpPr txBox="1"/>
          <p:nvPr/>
        </p:nvSpPr>
        <p:spPr>
          <a:xfrm>
            <a:off x="622877" y="5043186"/>
            <a:ext cx="637274" cy="365125"/>
          </a:xfrm>
          <a:prstGeom prst="rect">
            <a:avLst/>
          </a:prstGeom>
          <a:noFill/>
        </p:spPr>
        <p:txBody>
          <a:bodyPr wrap="square" lIns="0" tIns="0" rIns="0" bIns="0" rtlCol="0" anchor="ctr">
            <a:noAutofit/>
          </a:bodyPr>
          <a:lstStyle/>
          <a:p>
            <a:pPr algn="ctr"/>
            <a:r>
              <a:rPr lang="en-GB" sz="1400" b="1" dirty="0">
                <a:latin typeface="+mn-lt"/>
              </a:rPr>
              <a:t>1996</a:t>
            </a:r>
          </a:p>
        </p:txBody>
      </p:sp>
      <p:sp>
        <p:nvSpPr>
          <p:cNvPr id="13" name="Rectangle 12">
            <a:extLst>
              <a:ext uri="{FF2B5EF4-FFF2-40B4-BE49-F238E27FC236}">
                <a16:creationId xmlns:a16="http://schemas.microsoft.com/office/drawing/2014/main" id="{D11CB55F-2E06-4E76-AA01-20BE2A6003DE}"/>
              </a:ext>
            </a:extLst>
          </p:cNvPr>
          <p:cNvSpPr/>
          <p:nvPr/>
        </p:nvSpPr>
        <p:spPr>
          <a:xfrm>
            <a:off x="1459357" y="1825873"/>
            <a:ext cx="418198" cy="5470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66CBAE0-D5B5-432F-85C2-57068E68C5C7}"/>
              </a:ext>
            </a:extLst>
          </p:cNvPr>
          <p:cNvSpPr/>
          <p:nvPr/>
        </p:nvSpPr>
        <p:spPr>
          <a:xfrm>
            <a:off x="1463704" y="1172757"/>
            <a:ext cx="418198" cy="4879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50"/>
              </a:solidFill>
            </a:endParaRPr>
          </a:p>
        </p:txBody>
      </p:sp>
      <p:sp>
        <p:nvSpPr>
          <p:cNvPr id="2" name="Content Placeholder 1">
            <a:extLst>
              <a:ext uri="{FF2B5EF4-FFF2-40B4-BE49-F238E27FC236}">
                <a16:creationId xmlns:a16="http://schemas.microsoft.com/office/drawing/2014/main" id="{999B48EB-BF10-4270-950F-75EF70A7A4B8}"/>
              </a:ext>
            </a:extLst>
          </p:cNvPr>
          <p:cNvSpPr>
            <a:spLocks noGrp="1"/>
          </p:cNvSpPr>
          <p:nvPr>
            <p:ph idx="1"/>
          </p:nvPr>
        </p:nvSpPr>
        <p:spPr>
          <a:xfrm>
            <a:off x="1638301" y="1228449"/>
            <a:ext cx="9273976" cy="4680000"/>
          </a:xfrm>
        </p:spPr>
        <p:txBody>
          <a:bodyPr/>
          <a:lstStyle/>
          <a:p>
            <a:pPr marL="628650" indent="-628650">
              <a:spcBef>
                <a:spcPts val="2500"/>
              </a:spcBef>
              <a:buClr>
                <a:srgbClr val="FFFF00"/>
              </a:buClr>
              <a:buSzPct val="110000"/>
            </a:pPr>
            <a:r>
              <a:rPr lang="en-GB" sz="1300" dirty="0"/>
              <a:t>Hegel asks of Kant: can we be free in the </a:t>
            </a:r>
            <a:r>
              <a:rPr lang="en-GB" sz="1300" i="1" dirty="0"/>
              <a:t>world</a:t>
            </a:r>
            <a:r>
              <a:rPr lang="en-GB" sz="1300" dirty="0"/>
              <a:t>? Or only the mind? Concludes for the latter, to the extreme consternation of the “left Hegelians”</a:t>
            </a:r>
          </a:p>
          <a:p>
            <a:pPr marL="628650" indent="-628650">
              <a:spcBef>
                <a:spcPts val="2500"/>
              </a:spcBef>
              <a:buClr>
                <a:srgbClr val="FFFF00"/>
              </a:buClr>
              <a:buSzPct val="110000"/>
            </a:pPr>
            <a:r>
              <a:rPr lang="en-GB" sz="1300" dirty="0"/>
              <a:t>Marx, most illustrious of all Hegelians, appears to show that freedom in the world is </a:t>
            </a:r>
            <a:r>
              <a:rPr lang="en-GB" sz="1300" i="1" dirty="0"/>
              <a:t>the </a:t>
            </a:r>
            <a:r>
              <a:rPr lang="en-GB" sz="1300" dirty="0"/>
              <a:t>only kind of freedom, but requires a social revolution</a:t>
            </a:r>
          </a:p>
          <a:p>
            <a:pPr marL="628650" indent="-628650">
              <a:spcBef>
                <a:spcPts val="2500"/>
              </a:spcBef>
              <a:buClr>
                <a:srgbClr val="FFFF00"/>
              </a:buClr>
              <a:buSzPct val="110000"/>
            </a:pPr>
            <a:r>
              <a:rPr lang="en-GB" sz="1300" dirty="0"/>
              <a:t>German Marxists despair at the descent into butchery of freedom in the world; to recover Marx, they propose to return to Hegel</a:t>
            </a:r>
          </a:p>
          <a:p>
            <a:pPr marL="628650" indent="-628650">
              <a:spcBef>
                <a:spcPts val="2500"/>
              </a:spcBef>
              <a:buClr>
                <a:srgbClr val="FFFF00"/>
              </a:buClr>
              <a:buSzPct val="110000"/>
            </a:pPr>
            <a:r>
              <a:rPr lang="en-GB" sz="1300" dirty="0"/>
              <a:t>Following the experience of fascism, the “critical theorists” largely conclude that reason has been eclipsed in the material world by instrumentalism</a:t>
            </a:r>
          </a:p>
          <a:p>
            <a:pPr marL="628650" indent="-628650">
              <a:spcBef>
                <a:spcPts val="2500"/>
              </a:spcBef>
              <a:buClr>
                <a:srgbClr val="FFFF00"/>
              </a:buClr>
              <a:buSzPct val="110000"/>
            </a:pPr>
            <a:r>
              <a:rPr lang="en-GB" sz="1300" dirty="0"/>
              <a:t>Jürgen Habermas publishes </a:t>
            </a:r>
            <a:r>
              <a:rPr lang="en-GB" sz="1300" i="1" dirty="0"/>
              <a:t>The Structural Transformation of the Public Sphere</a:t>
            </a:r>
            <a:r>
              <a:rPr lang="en-GB" sz="1300" dirty="0"/>
              <a:t>: (German) society was, for a very brief time, reasonable. This </a:t>
            </a:r>
            <a:r>
              <a:rPr lang="en-GB" sz="1300" i="1" dirty="0"/>
              <a:t>can </a:t>
            </a:r>
            <a:r>
              <a:rPr lang="en-GB" sz="1300" dirty="0"/>
              <a:t>be recovered</a:t>
            </a:r>
          </a:p>
          <a:p>
            <a:pPr marL="628650" indent="-628650">
              <a:spcBef>
                <a:spcPts val="2500"/>
              </a:spcBef>
              <a:buClr>
                <a:srgbClr val="FFFF00"/>
              </a:buClr>
              <a:buSzPct val="110000"/>
            </a:pPr>
            <a:r>
              <a:rPr lang="en-GB" sz="1300" i="1" dirty="0"/>
              <a:t>The Theory of Communicative Action</a:t>
            </a:r>
            <a:r>
              <a:rPr lang="en-GB" sz="1300" dirty="0"/>
              <a:t>; corresponds broadly with the first steps towards “epistemic” democracy</a:t>
            </a:r>
            <a:endParaRPr lang="en-GB" sz="1300" i="1" dirty="0"/>
          </a:p>
          <a:p>
            <a:pPr marL="628650" indent="-628650">
              <a:spcBef>
                <a:spcPts val="2500"/>
              </a:spcBef>
              <a:buClr>
                <a:srgbClr val="FFFF00"/>
              </a:buClr>
              <a:buSzPct val="110000"/>
            </a:pPr>
            <a:r>
              <a:rPr lang="en-GB" sz="1300" i="1" dirty="0"/>
              <a:t>Between Facts and Norms</a:t>
            </a:r>
          </a:p>
          <a:p>
            <a:pPr marL="628650" indent="-628650">
              <a:spcBef>
                <a:spcPts val="2500"/>
              </a:spcBef>
              <a:buClr>
                <a:srgbClr val="FFFF00"/>
              </a:buClr>
              <a:buSzPct val="110000"/>
            </a:pPr>
            <a:r>
              <a:rPr lang="en-GB" sz="1300" dirty="0"/>
              <a:t>Types I and II democracy fully unite in the “systemic turn”</a:t>
            </a:r>
          </a:p>
        </p:txBody>
      </p:sp>
      <p:sp>
        <p:nvSpPr>
          <p:cNvPr id="15" name="TextBox 14">
            <a:extLst>
              <a:ext uri="{FF2B5EF4-FFF2-40B4-BE49-F238E27FC236}">
                <a16:creationId xmlns:a16="http://schemas.microsoft.com/office/drawing/2014/main" id="{0E0E2701-17F3-45D0-B201-14DA63DAC593}"/>
              </a:ext>
            </a:extLst>
          </p:cNvPr>
          <p:cNvSpPr txBox="1"/>
          <p:nvPr/>
        </p:nvSpPr>
        <p:spPr>
          <a:xfrm>
            <a:off x="622877" y="4520921"/>
            <a:ext cx="637274" cy="365125"/>
          </a:xfrm>
          <a:prstGeom prst="rect">
            <a:avLst/>
          </a:prstGeom>
          <a:noFill/>
        </p:spPr>
        <p:txBody>
          <a:bodyPr wrap="square" lIns="0" tIns="0" rIns="0" bIns="0" rtlCol="0" anchor="ctr">
            <a:noAutofit/>
          </a:bodyPr>
          <a:lstStyle/>
          <a:p>
            <a:pPr algn="ctr"/>
            <a:r>
              <a:rPr lang="en-GB" sz="1400" b="1" dirty="0">
                <a:latin typeface="+mn-lt"/>
              </a:rPr>
              <a:t>1982</a:t>
            </a:r>
          </a:p>
        </p:txBody>
      </p:sp>
      <p:sp>
        <p:nvSpPr>
          <p:cNvPr id="16" name="TextBox 15">
            <a:extLst>
              <a:ext uri="{FF2B5EF4-FFF2-40B4-BE49-F238E27FC236}">
                <a16:creationId xmlns:a16="http://schemas.microsoft.com/office/drawing/2014/main" id="{C57A79EC-B181-4385-AB7A-F77B4F71BDD0}"/>
              </a:ext>
            </a:extLst>
          </p:cNvPr>
          <p:cNvSpPr txBox="1"/>
          <p:nvPr/>
        </p:nvSpPr>
        <p:spPr>
          <a:xfrm>
            <a:off x="622877" y="5543324"/>
            <a:ext cx="637274" cy="365125"/>
          </a:xfrm>
          <a:prstGeom prst="rect">
            <a:avLst/>
          </a:prstGeom>
          <a:noFill/>
        </p:spPr>
        <p:txBody>
          <a:bodyPr wrap="square" lIns="0" tIns="0" rIns="0" bIns="0" rtlCol="0" anchor="ctr">
            <a:noAutofit/>
          </a:bodyPr>
          <a:lstStyle/>
          <a:p>
            <a:pPr algn="ctr"/>
            <a:r>
              <a:rPr lang="en-GB" sz="1400" b="1" dirty="0">
                <a:latin typeface="+mn-lt"/>
              </a:rPr>
              <a:t>2010</a:t>
            </a:r>
          </a:p>
        </p:txBody>
      </p:sp>
    </p:spTree>
    <p:extLst>
      <p:ext uri="{BB962C8B-B14F-4D97-AF65-F5344CB8AC3E}">
        <p14:creationId xmlns:p14="http://schemas.microsoft.com/office/powerpoint/2010/main" val="165041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2F150-2C23-483D-917E-5B06F3D4877C}"/>
              </a:ext>
            </a:extLst>
          </p:cNvPr>
          <p:cNvSpPr>
            <a:spLocks noGrp="1"/>
          </p:cNvSpPr>
          <p:nvPr>
            <p:ph type="title"/>
          </p:nvPr>
        </p:nvSpPr>
        <p:spPr>
          <a:xfrm>
            <a:off x="432000" y="432000"/>
            <a:ext cx="11340000" cy="432000"/>
          </a:xfrm>
        </p:spPr>
        <p:txBody>
          <a:bodyPr anchor="ctr">
            <a:normAutofit/>
          </a:bodyPr>
          <a:lstStyle/>
          <a:p>
            <a:r>
              <a:rPr lang="en-GB" sz="3000" dirty="0">
                <a:solidFill>
                  <a:srgbClr val="00B050"/>
                </a:solidFill>
              </a:rPr>
              <a:t>3. The democratic critique of (environmental) economics</a:t>
            </a:r>
          </a:p>
        </p:txBody>
      </p:sp>
      <p:pic>
        <p:nvPicPr>
          <p:cNvPr id="7" name="Picture 6" descr="A person speaking into a microphone&#10;&#10;Description automatically generated with low confidence">
            <a:extLst>
              <a:ext uri="{FF2B5EF4-FFF2-40B4-BE49-F238E27FC236}">
                <a16:creationId xmlns:a16="http://schemas.microsoft.com/office/drawing/2014/main" id="{7CB261C1-22AC-4EEE-B305-86F46F96E7E4}"/>
              </a:ext>
            </a:extLst>
          </p:cNvPr>
          <p:cNvPicPr>
            <a:picLocks noChangeAspect="1"/>
          </p:cNvPicPr>
          <p:nvPr/>
        </p:nvPicPr>
        <p:blipFill rotWithShape="1">
          <a:blip r:embed="rId3"/>
          <a:srcRect l="30964" r="7965"/>
          <a:stretch/>
        </p:blipFill>
        <p:spPr>
          <a:xfrm>
            <a:off x="785085" y="1152525"/>
            <a:ext cx="4683208" cy="4313481"/>
          </a:xfrm>
          <a:prstGeom prst="rect">
            <a:avLst/>
          </a:prstGeom>
          <a:noFill/>
          <a:ln w="12700">
            <a:solidFill>
              <a:schemeClr val="accent3">
                <a:lumMod val="50000"/>
              </a:schemeClr>
            </a:solidFill>
          </a:ln>
        </p:spPr>
      </p:pic>
      <p:sp>
        <p:nvSpPr>
          <p:cNvPr id="4" name="Footer Placeholder 3">
            <a:extLst>
              <a:ext uri="{FF2B5EF4-FFF2-40B4-BE49-F238E27FC236}">
                <a16:creationId xmlns:a16="http://schemas.microsoft.com/office/drawing/2014/main" id="{007E532B-0711-4C5C-9C32-4BF1F1B014A3}"/>
              </a:ext>
            </a:extLst>
          </p:cNvPr>
          <p:cNvSpPr>
            <a:spLocks noGrp="1"/>
          </p:cNvSpPr>
          <p:nvPr>
            <p:ph type="ftr" sz="quarter" idx="10"/>
          </p:nvPr>
        </p:nvSpPr>
        <p:spPr>
          <a:xfrm>
            <a:off x="431999" y="6188628"/>
            <a:ext cx="8784941" cy="365125"/>
          </a:xfrm>
        </p:spPr>
        <p:txBody>
          <a:bodyPr anchor="ctr">
            <a:normAutofit/>
          </a:bodyPr>
          <a:lstStyle/>
          <a:p>
            <a:pPr>
              <a:spcAft>
                <a:spcPts val="600"/>
              </a:spcAft>
            </a:pPr>
            <a:r>
              <a:rPr lang="en-GB" dirty="0">
                <a:solidFill>
                  <a:srgbClr val="00B050"/>
                </a:solidFill>
              </a:rPr>
              <a:t>Democratic Theory and Environmental Protection</a:t>
            </a:r>
          </a:p>
        </p:txBody>
      </p:sp>
      <p:sp>
        <p:nvSpPr>
          <p:cNvPr id="5" name="Slide Number Placeholder 4">
            <a:extLst>
              <a:ext uri="{FF2B5EF4-FFF2-40B4-BE49-F238E27FC236}">
                <a16:creationId xmlns:a16="http://schemas.microsoft.com/office/drawing/2014/main" id="{73787537-EF2D-49CC-9483-C34DEBC8BCA8}"/>
              </a:ext>
            </a:extLst>
          </p:cNvPr>
          <p:cNvSpPr>
            <a:spLocks noGrp="1"/>
          </p:cNvSpPr>
          <p:nvPr>
            <p:ph type="sldNum" sz="quarter" idx="11"/>
          </p:nvPr>
        </p:nvSpPr>
        <p:spPr>
          <a:xfrm>
            <a:off x="11496369" y="6155190"/>
            <a:ext cx="432000" cy="432000"/>
          </a:xfrm>
        </p:spPr>
        <p:txBody>
          <a:bodyPr anchor="ctr">
            <a:normAutofit/>
          </a:bodyPr>
          <a:lstStyle/>
          <a:p>
            <a:pPr rtl="0">
              <a:spcAft>
                <a:spcPts val="600"/>
              </a:spcAft>
            </a:pPr>
            <a:fld id="{19B51A1E-902D-48AF-9020-955120F399B6}" type="slidenum">
              <a:rPr lang="en-GB" noProof="0" smtClean="0"/>
              <a:pPr rtl="0">
                <a:spcAft>
                  <a:spcPts val="600"/>
                </a:spcAft>
              </a:pPr>
              <a:t>6</a:t>
            </a:fld>
            <a:endParaRPr lang="en-GB" noProof="0"/>
          </a:p>
        </p:txBody>
      </p:sp>
      <p:sp>
        <p:nvSpPr>
          <p:cNvPr id="2" name="Content Placeholder 1">
            <a:extLst>
              <a:ext uri="{FF2B5EF4-FFF2-40B4-BE49-F238E27FC236}">
                <a16:creationId xmlns:a16="http://schemas.microsoft.com/office/drawing/2014/main" id="{14D8DC40-C917-489D-A655-67E15F01A45A}"/>
              </a:ext>
            </a:extLst>
          </p:cNvPr>
          <p:cNvSpPr>
            <a:spLocks noGrp="1"/>
          </p:cNvSpPr>
          <p:nvPr>
            <p:ph type="body" sz="quarter" idx="12"/>
          </p:nvPr>
        </p:nvSpPr>
        <p:spPr>
          <a:xfrm>
            <a:off x="6299887" y="1152525"/>
            <a:ext cx="5472113" cy="5038725"/>
          </a:xfrm>
        </p:spPr>
        <p:txBody>
          <a:bodyPr anchor="ctr">
            <a:normAutofit/>
          </a:bodyPr>
          <a:lstStyle/>
          <a:p>
            <a:pPr marL="358775" indent="-358775">
              <a:spcBef>
                <a:spcPts val="2000"/>
              </a:spcBef>
              <a:spcAft>
                <a:spcPts val="0"/>
              </a:spcAft>
            </a:pPr>
            <a:r>
              <a:rPr lang="en-GB" sz="1750" b="0" dirty="0"/>
              <a:t>Economists in general assume fixed preferences; there is no space for individuals to learn more ecologically sensitive values</a:t>
            </a:r>
          </a:p>
          <a:p>
            <a:pPr marL="358775" indent="-358775">
              <a:spcBef>
                <a:spcPts val="2000"/>
              </a:spcBef>
              <a:spcAft>
                <a:spcPts val="0"/>
              </a:spcAft>
            </a:pPr>
            <a:r>
              <a:rPr lang="en-GB" sz="1750" b="0" dirty="0"/>
              <a:t>The technocratic discourse of costs and benefits is disempowering; citizens are valued only as sources of individual preferences and not as “self-authenticating originators of claims”</a:t>
            </a:r>
          </a:p>
          <a:p>
            <a:pPr marL="358775" indent="-358775">
              <a:spcBef>
                <a:spcPts val="2000"/>
              </a:spcBef>
              <a:spcAft>
                <a:spcPts val="0"/>
              </a:spcAft>
            </a:pPr>
            <a:r>
              <a:rPr lang="en-GB" sz="1750" b="0" dirty="0"/>
              <a:t>Atomistic economic approaches fail to respond to the holistic nature of environmental problems</a:t>
            </a:r>
          </a:p>
          <a:p>
            <a:pPr marL="358775" indent="-358775">
              <a:spcBef>
                <a:spcPts val="2000"/>
              </a:spcBef>
              <a:spcAft>
                <a:spcPts val="0"/>
              </a:spcAft>
            </a:pPr>
            <a:r>
              <a:rPr lang="en-GB" sz="1750" b="0" dirty="0"/>
              <a:t>Prices impart the moral judgement that the environment can be owned, bought, and sold, in the process displacing its inherent value</a:t>
            </a:r>
          </a:p>
          <a:p>
            <a:pPr marL="358775" indent="-358775">
              <a:spcBef>
                <a:spcPts val="2000"/>
              </a:spcBef>
              <a:spcAft>
                <a:spcPts val="0"/>
              </a:spcAft>
            </a:pPr>
            <a:r>
              <a:rPr lang="en-GB" sz="1750" b="0" dirty="0"/>
              <a:t>Lastly, environmental economics ignores the distributional consequences of trade-offs that accept some unsustainability to promote net wealth</a:t>
            </a:r>
          </a:p>
        </p:txBody>
      </p:sp>
      <p:sp>
        <p:nvSpPr>
          <p:cNvPr id="6" name="TextBox 5">
            <a:extLst>
              <a:ext uri="{FF2B5EF4-FFF2-40B4-BE49-F238E27FC236}">
                <a16:creationId xmlns:a16="http://schemas.microsoft.com/office/drawing/2014/main" id="{EB4EA889-FFCE-4F73-9531-5A15497574DB}"/>
              </a:ext>
            </a:extLst>
          </p:cNvPr>
          <p:cNvSpPr txBox="1"/>
          <p:nvPr/>
        </p:nvSpPr>
        <p:spPr>
          <a:xfrm>
            <a:off x="769545" y="5531668"/>
            <a:ext cx="4698748" cy="368436"/>
          </a:xfrm>
          <a:prstGeom prst="rect">
            <a:avLst/>
          </a:prstGeom>
          <a:noFill/>
          <a:ln w="12700">
            <a:solidFill>
              <a:schemeClr val="accent3">
                <a:lumMod val="50000"/>
              </a:schemeClr>
            </a:solidFill>
          </a:ln>
        </p:spPr>
        <p:txBody>
          <a:bodyPr wrap="square" lIns="0" tIns="0" rIns="0" bIns="0" rtlCol="0" anchor="ctr">
            <a:noAutofit/>
          </a:bodyPr>
          <a:lstStyle/>
          <a:p>
            <a:pPr algn="ctr"/>
            <a:r>
              <a:rPr lang="en-GB" sz="1400" b="1" dirty="0">
                <a:solidFill>
                  <a:srgbClr val="002060"/>
                </a:solidFill>
                <a:latin typeface="+mn-lt"/>
              </a:rPr>
              <a:t>Democratic revolutionary?</a:t>
            </a:r>
          </a:p>
        </p:txBody>
      </p:sp>
    </p:spTree>
    <p:extLst>
      <p:ext uri="{BB962C8B-B14F-4D97-AF65-F5344CB8AC3E}">
        <p14:creationId xmlns:p14="http://schemas.microsoft.com/office/powerpoint/2010/main" val="1706106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895AB-1482-40DA-8703-8755C3AA98E3}"/>
              </a:ext>
            </a:extLst>
          </p:cNvPr>
          <p:cNvSpPr>
            <a:spLocks noGrp="1"/>
          </p:cNvSpPr>
          <p:nvPr>
            <p:ph idx="1"/>
          </p:nvPr>
        </p:nvSpPr>
        <p:spPr>
          <a:xfrm>
            <a:off x="432000" y="1152001"/>
            <a:ext cx="7257773" cy="3282348"/>
          </a:xfrm>
        </p:spPr>
        <p:txBody>
          <a:bodyPr anchor="ctr"/>
          <a:lstStyle/>
          <a:p>
            <a:pPr marL="342900" indent="-342900">
              <a:spcBef>
                <a:spcPts val="1800"/>
              </a:spcBef>
              <a:buFont typeface="+mj-lt"/>
              <a:buAutoNum type="arabicPeriod"/>
            </a:pPr>
            <a:r>
              <a:rPr lang="en-GB" sz="1500" dirty="0"/>
              <a:t>Deliberation is necessary to increase the </a:t>
            </a:r>
            <a:r>
              <a:rPr lang="en-GB" sz="1500" i="1" dirty="0"/>
              <a:t>value rationality </a:t>
            </a:r>
            <a:r>
              <a:rPr lang="en-GB" sz="1500" dirty="0"/>
              <a:t>of policy decisions</a:t>
            </a:r>
          </a:p>
          <a:p>
            <a:pPr lvl="1">
              <a:spcBef>
                <a:spcPts val="1800"/>
              </a:spcBef>
            </a:pPr>
            <a:r>
              <a:rPr lang="en-GB" sz="1350" dirty="0"/>
              <a:t>Policies are </a:t>
            </a:r>
            <a:r>
              <a:rPr lang="en-GB" sz="1350" i="1" dirty="0"/>
              <a:t>never </a:t>
            </a:r>
            <a:r>
              <a:rPr lang="en-GB" sz="1350" dirty="0"/>
              <a:t>value free; like all social acts they are necessarily embedded in social and cultural contexts that rich in meanings and symbols</a:t>
            </a:r>
            <a:endParaRPr lang="en-GB" sz="1350" i="1" dirty="0"/>
          </a:p>
          <a:p>
            <a:pPr lvl="1">
              <a:spcBef>
                <a:spcPts val="1800"/>
              </a:spcBef>
            </a:pPr>
            <a:r>
              <a:rPr lang="en-GB" sz="1350" dirty="0"/>
              <a:t>Deliberation is the only way of ensuring that policy properly reflects the plurality of social values</a:t>
            </a:r>
          </a:p>
          <a:p>
            <a:pPr marL="342900" indent="-342900">
              <a:spcBef>
                <a:spcPts val="1800"/>
              </a:spcBef>
              <a:buFont typeface="+mj-lt"/>
              <a:buAutoNum type="arabicPeriod"/>
            </a:pPr>
            <a:r>
              <a:rPr lang="en-GB" sz="1500" dirty="0"/>
              <a:t>Effective solutions benefit more from the diverse, open-minded, and contextual viewpoints of ordinary citizens than generalised, distant, and narrow expertise</a:t>
            </a:r>
          </a:p>
          <a:p>
            <a:pPr lvl="1">
              <a:spcBef>
                <a:spcPts val="1800"/>
              </a:spcBef>
            </a:pPr>
            <a:r>
              <a:rPr lang="en-GB" sz="1350" dirty="0"/>
              <a:t>All interests affected by policy decisions must have a voice in those decisions, to ensure that they take into account </a:t>
            </a:r>
            <a:r>
              <a:rPr lang="en-GB" sz="1350" i="1" dirty="0"/>
              <a:t>all relevant moral effects</a:t>
            </a:r>
            <a:endParaRPr lang="en-GB" sz="1350" dirty="0"/>
          </a:p>
          <a:p>
            <a:pPr lvl="1">
              <a:spcBef>
                <a:spcPts val="1800"/>
              </a:spcBef>
            </a:pPr>
            <a:r>
              <a:rPr lang="en-GB" sz="1350" dirty="0"/>
              <a:t>Effective policy solutions will be those that emerge from iterative discussions that uncover the full range of conflicts in society, and which force parties on all sides to recognise opponents</a:t>
            </a:r>
          </a:p>
        </p:txBody>
      </p:sp>
      <p:sp>
        <p:nvSpPr>
          <p:cNvPr id="3" name="Title 2">
            <a:extLst>
              <a:ext uri="{FF2B5EF4-FFF2-40B4-BE49-F238E27FC236}">
                <a16:creationId xmlns:a16="http://schemas.microsoft.com/office/drawing/2014/main" id="{EE3977F9-97A5-476E-8D55-D0F7E67CC036}"/>
              </a:ext>
            </a:extLst>
          </p:cNvPr>
          <p:cNvSpPr>
            <a:spLocks noGrp="1"/>
          </p:cNvSpPr>
          <p:nvPr>
            <p:ph type="title"/>
          </p:nvPr>
        </p:nvSpPr>
        <p:spPr/>
        <p:txBody>
          <a:bodyPr/>
          <a:lstStyle/>
          <a:p>
            <a:r>
              <a:rPr lang="en-GB" sz="3000" dirty="0">
                <a:solidFill>
                  <a:srgbClr val="002060"/>
                </a:solidFill>
              </a:rPr>
              <a:t>Deliberative Empowerment</a:t>
            </a:r>
          </a:p>
        </p:txBody>
      </p:sp>
      <p:sp>
        <p:nvSpPr>
          <p:cNvPr id="4" name="Footer Placeholder 3">
            <a:extLst>
              <a:ext uri="{FF2B5EF4-FFF2-40B4-BE49-F238E27FC236}">
                <a16:creationId xmlns:a16="http://schemas.microsoft.com/office/drawing/2014/main" id="{C52B80A3-FCE1-40B0-8973-34B2CA74320D}"/>
              </a:ext>
            </a:extLst>
          </p:cNvPr>
          <p:cNvSpPr>
            <a:spLocks noGrp="1"/>
          </p:cNvSpPr>
          <p:nvPr>
            <p:ph type="ftr" sz="quarter" idx="10"/>
          </p:nvPr>
        </p:nvSpPr>
        <p:spPr/>
        <p:txBody>
          <a:bodyPr/>
          <a:lstStyle/>
          <a:p>
            <a:r>
              <a:rPr lang="en-GB" dirty="0">
                <a:solidFill>
                  <a:srgbClr val="002060"/>
                </a:solidFill>
              </a:rPr>
              <a:t>Democratic Theory and Environmental Protection</a:t>
            </a:r>
          </a:p>
        </p:txBody>
      </p:sp>
      <p:sp>
        <p:nvSpPr>
          <p:cNvPr id="5" name="Slide Number Placeholder 4">
            <a:extLst>
              <a:ext uri="{FF2B5EF4-FFF2-40B4-BE49-F238E27FC236}">
                <a16:creationId xmlns:a16="http://schemas.microsoft.com/office/drawing/2014/main" id="{01E08A4B-6C74-4A63-A682-86F19B3BE578}"/>
              </a:ext>
            </a:extLst>
          </p:cNvPr>
          <p:cNvSpPr>
            <a:spLocks noGrp="1"/>
          </p:cNvSpPr>
          <p:nvPr>
            <p:ph type="sldNum" sz="quarter" idx="11"/>
          </p:nvPr>
        </p:nvSpPr>
        <p:spPr/>
        <p:txBody>
          <a:bodyPr/>
          <a:lstStyle/>
          <a:p>
            <a:pPr rtl="0"/>
            <a:fld id="{19B51A1E-902D-48AF-9020-955120F399B6}" type="slidenum">
              <a:rPr lang="en-GB" noProof="0" smtClean="0"/>
              <a:pPr rtl="0"/>
              <a:t>7</a:t>
            </a:fld>
            <a:endParaRPr lang="en-GB" noProof="0"/>
          </a:p>
        </p:txBody>
      </p:sp>
      <p:pic>
        <p:nvPicPr>
          <p:cNvPr id="11" name="Picture 10" descr="A picture containing person, people, group, crowd&#10;&#10;Description automatically generated">
            <a:extLst>
              <a:ext uri="{FF2B5EF4-FFF2-40B4-BE49-F238E27FC236}">
                <a16:creationId xmlns:a16="http://schemas.microsoft.com/office/drawing/2014/main" id="{9E09E97A-35F5-4633-A001-0877DCFF7672}"/>
              </a:ext>
            </a:extLst>
          </p:cNvPr>
          <p:cNvPicPr>
            <a:picLocks noChangeAspect="1"/>
          </p:cNvPicPr>
          <p:nvPr/>
        </p:nvPicPr>
        <p:blipFill>
          <a:blip r:embed="rId3"/>
          <a:stretch>
            <a:fillRect/>
          </a:stretch>
        </p:blipFill>
        <p:spPr>
          <a:xfrm>
            <a:off x="7967230" y="1152001"/>
            <a:ext cx="3353913" cy="3035829"/>
          </a:xfrm>
          <a:prstGeom prst="rect">
            <a:avLst/>
          </a:prstGeom>
          <a:ln>
            <a:solidFill>
              <a:srgbClr val="002060"/>
            </a:solidFill>
          </a:ln>
        </p:spPr>
      </p:pic>
      <p:sp>
        <p:nvSpPr>
          <p:cNvPr id="13" name="TextBox 12">
            <a:extLst>
              <a:ext uri="{FF2B5EF4-FFF2-40B4-BE49-F238E27FC236}">
                <a16:creationId xmlns:a16="http://schemas.microsoft.com/office/drawing/2014/main" id="{A9954765-083D-4621-907E-D992C102E6B2}"/>
              </a:ext>
            </a:extLst>
          </p:cNvPr>
          <p:cNvSpPr txBox="1"/>
          <p:nvPr/>
        </p:nvSpPr>
        <p:spPr>
          <a:xfrm>
            <a:off x="431999" y="4623147"/>
            <a:ext cx="10889144" cy="1202893"/>
          </a:xfrm>
          <a:prstGeom prst="rect">
            <a:avLst/>
          </a:prstGeom>
          <a:noFill/>
        </p:spPr>
        <p:txBody>
          <a:bodyPr wrap="square">
            <a:spAutoFit/>
          </a:bodyPr>
          <a:lstStyle/>
          <a:p>
            <a:pPr marL="342900" indent="-342900">
              <a:spcBef>
                <a:spcPts val="1800"/>
              </a:spcBef>
              <a:buFont typeface="+mj-lt"/>
              <a:buAutoNum type="arabicPeriod" startAt="3"/>
            </a:pPr>
            <a:r>
              <a:rPr lang="en-GB" sz="1500" b="1" dirty="0"/>
              <a:t>Deliberation is first and foremost an educational experience, in which the recognition of common values leads to social transformation</a:t>
            </a:r>
          </a:p>
          <a:p>
            <a:pPr marL="444500" lvl="1" indent="-285750">
              <a:spcBef>
                <a:spcPts val="1800"/>
              </a:spcBef>
              <a:buFont typeface="Arial" panose="020B0604020202020204" pitchFamily="34" charset="0"/>
              <a:buChar char="•"/>
            </a:pPr>
            <a:r>
              <a:rPr lang="en-GB" sz="1350" dirty="0"/>
              <a:t>Democratic theorists deny that policy ever truly works from the top-down; instead, it must emerge from, and be supported by, the self-understanding and discursive reconstruction of the community itself; good policy is, in effect, policy that the people come to </a:t>
            </a:r>
            <a:r>
              <a:rPr lang="en-GB" sz="1350" i="1" dirty="0"/>
              <a:t>demand </a:t>
            </a:r>
            <a:r>
              <a:rPr lang="en-GB" sz="1350" dirty="0"/>
              <a:t>by virtue of their self-articulation</a:t>
            </a:r>
          </a:p>
        </p:txBody>
      </p:sp>
    </p:spTree>
    <p:extLst>
      <p:ext uri="{BB962C8B-B14F-4D97-AF65-F5344CB8AC3E}">
        <p14:creationId xmlns:p14="http://schemas.microsoft.com/office/powerpoint/2010/main" val="371735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27DE8C-F47E-4838-BC93-656F46CC2F4A}"/>
              </a:ext>
            </a:extLst>
          </p:cNvPr>
          <p:cNvSpPr>
            <a:spLocks noGrp="1"/>
          </p:cNvSpPr>
          <p:nvPr>
            <p:ph idx="1"/>
          </p:nvPr>
        </p:nvSpPr>
        <p:spPr>
          <a:xfrm>
            <a:off x="431999" y="1147326"/>
            <a:ext cx="6426001" cy="4680000"/>
          </a:xfrm>
        </p:spPr>
        <p:txBody>
          <a:bodyPr anchor="ctr"/>
          <a:lstStyle/>
          <a:p>
            <a:pPr>
              <a:spcBef>
                <a:spcPts val="2000"/>
              </a:spcBef>
            </a:pPr>
            <a:r>
              <a:rPr lang="en-GB" sz="1700" dirty="0"/>
              <a:t>Deliberative responses to climate change emphasise the possibility of “nested” deliberation</a:t>
            </a:r>
          </a:p>
          <a:p>
            <a:pPr lvl="1">
              <a:spcBef>
                <a:spcPts val="2000"/>
              </a:spcBef>
            </a:pPr>
            <a:r>
              <a:rPr lang="en-GB" sz="1550" dirty="0"/>
              <a:t>The “system” consists of numerous sites of contestation and </a:t>
            </a:r>
            <a:r>
              <a:rPr lang="en-GB" sz="1550" dirty="0" err="1"/>
              <a:t>decisionmaking</a:t>
            </a:r>
            <a:r>
              <a:rPr lang="en-GB" sz="1550" dirty="0"/>
              <a:t> which, if connected, may ensure deliberative rationality across the whole</a:t>
            </a:r>
          </a:p>
          <a:p>
            <a:pPr lvl="1">
              <a:spcBef>
                <a:spcPts val="2000"/>
              </a:spcBef>
            </a:pPr>
            <a:r>
              <a:rPr lang="en-GB" sz="1550" b="0" dirty="0"/>
              <a:t>At</a:t>
            </a:r>
            <a:r>
              <a:rPr lang="en-GB" sz="1550" dirty="0"/>
              <a:t> the global level, these connections could be leveraged to ensure that elite </a:t>
            </a:r>
            <a:r>
              <a:rPr lang="en-GB" sz="1550" dirty="0" err="1"/>
              <a:t>decisionmaking</a:t>
            </a:r>
            <a:r>
              <a:rPr lang="en-GB" sz="1550" dirty="0"/>
              <a:t> is responsive to ordinary voters</a:t>
            </a:r>
            <a:endParaRPr lang="en-GB" sz="1550" b="0" dirty="0"/>
          </a:p>
          <a:p>
            <a:pPr>
              <a:spcBef>
                <a:spcPts val="2000"/>
              </a:spcBef>
            </a:pPr>
            <a:r>
              <a:rPr lang="en-GB" sz="1700" dirty="0"/>
              <a:t>This allows for “governance” rather than government: policy based on a broadly informed narrative rather than (merely) elite interests</a:t>
            </a:r>
          </a:p>
          <a:p>
            <a:pPr lvl="1">
              <a:spcBef>
                <a:spcPts val="2000"/>
              </a:spcBef>
            </a:pPr>
            <a:r>
              <a:rPr lang="en-GB" sz="1550" b="0" dirty="0"/>
              <a:t>E.g., local deliberations on climate change </a:t>
            </a:r>
            <a:r>
              <a:rPr lang="en-GB" sz="1550" b="0" dirty="0">
                <a:sym typeface="Wingdings" panose="05000000000000000000" pitchFamily="2" charset="2"/>
              </a:rPr>
              <a:t> national champions of climate action  Pressure groups at international conferences  more informed </a:t>
            </a:r>
            <a:r>
              <a:rPr lang="en-GB" sz="1550" b="0" dirty="0" err="1">
                <a:sym typeface="Wingdings" panose="05000000000000000000" pitchFamily="2" charset="2"/>
              </a:rPr>
              <a:t>decisionmaking</a:t>
            </a:r>
            <a:endParaRPr lang="en-GB" sz="1550" b="0" dirty="0">
              <a:sym typeface="Wingdings" panose="05000000000000000000" pitchFamily="2" charset="2"/>
            </a:endParaRPr>
          </a:p>
          <a:p>
            <a:pPr>
              <a:spcBef>
                <a:spcPts val="2000"/>
              </a:spcBef>
            </a:pPr>
            <a:r>
              <a:rPr lang="en-GB" sz="1700" dirty="0">
                <a:sym typeface="Wingdings" panose="05000000000000000000" pitchFamily="2" charset="2"/>
              </a:rPr>
              <a:t>But even informed decisions are imperfect, so out of governance comes a new impetus for change and action</a:t>
            </a:r>
            <a:endParaRPr lang="en-GB" sz="1700" dirty="0"/>
          </a:p>
        </p:txBody>
      </p:sp>
      <p:sp>
        <p:nvSpPr>
          <p:cNvPr id="3" name="Title 2">
            <a:extLst>
              <a:ext uri="{FF2B5EF4-FFF2-40B4-BE49-F238E27FC236}">
                <a16:creationId xmlns:a16="http://schemas.microsoft.com/office/drawing/2014/main" id="{D84E88FB-5246-4538-B8AE-D1224BEC6D33}"/>
              </a:ext>
            </a:extLst>
          </p:cNvPr>
          <p:cNvSpPr>
            <a:spLocks noGrp="1"/>
          </p:cNvSpPr>
          <p:nvPr>
            <p:ph type="title"/>
          </p:nvPr>
        </p:nvSpPr>
        <p:spPr/>
        <p:txBody>
          <a:bodyPr/>
          <a:lstStyle/>
          <a:p>
            <a:r>
              <a:rPr lang="en-GB" sz="3000" dirty="0"/>
              <a:t>The cutting edge: “Deliberative Governance”</a:t>
            </a:r>
          </a:p>
        </p:txBody>
      </p:sp>
      <p:sp>
        <p:nvSpPr>
          <p:cNvPr id="4" name="Footer Placeholder 3">
            <a:extLst>
              <a:ext uri="{FF2B5EF4-FFF2-40B4-BE49-F238E27FC236}">
                <a16:creationId xmlns:a16="http://schemas.microsoft.com/office/drawing/2014/main" id="{A2B47172-BD9C-47B1-9D2E-FDA96B116387}"/>
              </a:ext>
            </a:extLst>
          </p:cNvPr>
          <p:cNvSpPr>
            <a:spLocks noGrp="1"/>
          </p:cNvSpPr>
          <p:nvPr>
            <p:ph type="ftr" sz="quarter" idx="10"/>
          </p:nvPr>
        </p:nvSpPr>
        <p:spPr/>
        <p:txBody>
          <a:bodyPr/>
          <a:lstStyle/>
          <a:p>
            <a:r>
              <a:rPr lang="en-GB"/>
              <a:t>Democratic Theory and Environmental Protection</a:t>
            </a:r>
            <a:endParaRPr lang="en-GB" dirty="0"/>
          </a:p>
        </p:txBody>
      </p:sp>
      <p:sp>
        <p:nvSpPr>
          <p:cNvPr id="5" name="Slide Number Placeholder 4">
            <a:extLst>
              <a:ext uri="{FF2B5EF4-FFF2-40B4-BE49-F238E27FC236}">
                <a16:creationId xmlns:a16="http://schemas.microsoft.com/office/drawing/2014/main" id="{C01FB415-2B34-4D9E-86EC-A2F2690F63E0}"/>
              </a:ext>
            </a:extLst>
          </p:cNvPr>
          <p:cNvSpPr>
            <a:spLocks noGrp="1"/>
          </p:cNvSpPr>
          <p:nvPr>
            <p:ph type="sldNum" sz="quarter" idx="11"/>
          </p:nvPr>
        </p:nvSpPr>
        <p:spPr/>
        <p:txBody>
          <a:bodyPr/>
          <a:lstStyle/>
          <a:p>
            <a:pPr rtl="0"/>
            <a:fld id="{19B51A1E-902D-48AF-9020-955120F399B6}" type="slidenum">
              <a:rPr lang="en-GB" noProof="0" smtClean="0"/>
              <a:pPr rtl="0"/>
              <a:t>8</a:t>
            </a:fld>
            <a:endParaRPr lang="en-GB" noProof="0"/>
          </a:p>
        </p:txBody>
      </p:sp>
      <p:pic>
        <p:nvPicPr>
          <p:cNvPr id="7" name="Picture 6" descr="A picture containing text, person, person, sign&#10;&#10;Description automatically generated">
            <a:extLst>
              <a:ext uri="{FF2B5EF4-FFF2-40B4-BE49-F238E27FC236}">
                <a16:creationId xmlns:a16="http://schemas.microsoft.com/office/drawing/2014/main" id="{26B063A2-7D9B-4E06-B692-75D2AE339394}"/>
              </a:ext>
            </a:extLst>
          </p:cNvPr>
          <p:cNvPicPr>
            <a:picLocks noChangeAspect="1"/>
          </p:cNvPicPr>
          <p:nvPr/>
        </p:nvPicPr>
        <p:blipFill>
          <a:blip r:embed="rId2"/>
          <a:stretch>
            <a:fillRect/>
          </a:stretch>
        </p:blipFill>
        <p:spPr>
          <a:xfrm>
            <a:off x="7572375" y="1359468"/>
            <a:ext cx="4139994" cy="4139994"/>
          </a:xfrm>
          <a:prstGeom prst="rect">
            <a:avLst/>
          </a:prstGeom>
          <a:ln>
            <a:solidFill>
              <a:srgbClr val="00B0F0"/>
            </a:solidFill>
          </a:ln>
        </p:spPr>
      </p:pic>
    </p:spTree>
    <p:extLst>
      <p:ext uri="{BB962C8B-B14F-4D97-AF65-F5344CB8AC3E}">
        <p14:creationId xmlns:p14="http://schemas.microsoft.com/office/powerpoint/2010/main" val="184531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panose="020B0502020104020203"/>
              <a:ea typeface="+mn-ea"/>
              <a:cs typeface="+mn-cs"/>
            </a:endParaRPr>
          </a:p>
        </p:txBody>
      </p:sp>
      <p:pic>
        <p:nvPicPr>
          <p:cNvPr id="8" name="Picture 7" descr="A crowd of people in a room&#10;&#10;Description automatically generated">
            <a:extLst>
              <a:ext uri="{FF2B5EF4-FFF2-40B4-BE49-F238E27FC236}">
                <a16:creationId xmlns:a16="http://schemas.microsoft.com/office/drawing/2014/main" id="{227DFB44-0C1B-409A-9D54-C5890E9CBBAC}"/>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316"/>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95F97908-5042-47F3-AF20-A9369B5F8052}"/>
              </a:ext>
            </a:extLst>
          </p:cNvPr>
          <p:cNvSpPr>
            <a:spLocks noGrp="1"/>
          </p:cNvSpPr>
          <p:nvPr>
            <p:ph idx="1"/>
          </p:nvPr>
        </p:nvSpPr>
        <p:spPr>
          <a:xfrm>
            <a:off x="965200" y="2495444"/>
            <a:ext cx="6333958" cy="3338149"/>
          </a:xfrm>
        </p:spPr>
        <p:txBody>
          <a:bodyPr vert="horz" lIns="91440" tIns="45720" rIns="91440" bIns="45720" rtlCol="0" anchor="t">
            <a:normAutofit/>
          </a:bodyPr>
          <a:lstStyle/>
          <a:p>
            <a:pPr marL="342900" indent="-342900">
              <a:spcBef>
                <a:spcPts val="0"/>
              </a:spcBef>
              <a:spcAft>
                <a:spcPts val="2000"/>
              </a:spcAft>
              <a:buAutoNum type="arabicPeriod"/>
            </a:pPr>
            <a:r>
              <a:rPr lang="en-US" sz="2000" b="1" cap="all" dirty="0">
                <a:solidFill>
                  <a:srgbClr val="FFFF00"/>
                </a:solidFill>
              </a:rPr>
              <a:t>The UNFCCC</a:t>
            </a:r>
          </a:p>
          <a:p>
            <a:pPr marL="342900" indent="-342900">
              <a:spcBef>
                <a:spcPts val="0"/>
              </a:spcBef>
              <a:spcAft>
                <a:spcPts val="2000"/>
              </a:spcAft>
              <a:buAutoNum type="arabicPeriod"/>
            </a:pPr>
            <a:r>
              <a:rPr lang="en-US" sz="2000" b="1" cap="all" dirty="0">
                <a:solidFill>
                  <a:srgbClr val="FFFF00"/>
                </a:solidFill>
              </a:rPr>
              <a:t>Habitat Conservation Planning</a:t>
            </a:r>
          </a:p>
          <a:p>
            <a:pPr marL="342900" indent="-342900">
              <a:spcBef>
                <a:spcPts val="0"/>
              </a:spcBef>
              <a:spcAft>
                <a:spcPts val="2000"/>
              </a:spcAft>
              <a:buAutoNum type="arabicPeriod"/>
            </a:pPr>
            <a:r>
              <a:rPr lang="en-US" sz="2000" b="1" cap="all" dirty="0">
                <a:solidFill>
                  <a:srgbClr val="FFFF00"/>
                </a:solidFill>
              </a:rPr>
              <a:t>Citizens’ juries</a:t>
            </a:r>
          </a:p>
          <a:p>
            <a:pPr marL="342900" indent="-342900">
              <a:spcBef>
                <a:spcPts val="0"/>
              </a:spcBef>
              <a:spcAft>
                <a:spcPts val="2000"/>
              </a:spcAft>
              <a:buAutoNum type="arabicPeriod"/>
            </a:pPr>
            <a:r>
              <a:rPr lang="en-US" sz="2000" b="1" cap="all" dirty="0">
                <a:solidFill>
                  <a:srgbClr val="FFFF00"/>
                </a:solidFill>
              </a:rPr>
              <a:t>Deliberative polling</a:t>
            </a:r>
          </a:p>
          <a:p>
            <a:pPr marL="342900" indent="-342900">
              <a:spcBef>
                <a:spcPts val="0"/>
              </a:spcBef>
              <a:spcAft>
                <a:spcPts val="2000"/>
              </a:spcAft>
              <a:buAutoNum type="arabicPeriod"/>
            </a:pPr>
            <a:r>
              <a:rPr lang="en-US" sz="2000" b="1" cap="all" dirty="0">
                <a:solidFill>
                  <a:srgbClr val="FFFF00"/>
                </a:solidFill>
              </a:rPr>
              <a:t>The deliberative “system”</a:t>
            </a:r>
          </a:p>
        </p:txBody>
      </p:sp>
      <p:sp>
        <p:nvSpPr>
          <p:cNvPr id="4" name="Slide Number Placeholder 3">
            <a:extLst>
              <a:ext uri="{FF2B5EF4-FFF2-40B4-BE49-F238E27FC236}">
                <a16:creationId xmlns:a16="http://schemas.microsoft.com/office/drawing/2014/main" id="{7A163282-8B46-4F8A-916C-39E345EFB171}"/>
              </a:ext>
            </a:extLst>
          </p:cNvPr>
          <p:cNvSpPr>
            <a:spLocks noGrp="1"/>
          </p:cNvSpPr>
          <p:nvPr>
            <p:ph type="sldNum" sz="quarter" idx="12"/>
          </p:nvPr>
        </p:nvSpPr>
        <p:spPr>
          <a:xfrm>
            <a:off x="10558300" y="5951811"/>
            <a:ext cx="105251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1200" b="0" i="0" u="none" strike="noStrike" kern="1200" cap="none" spc="0" normalizeH="0" baseline="0" noProof="0">
                <a:ln>
                  <a:noFill/>
                </a:ln>
                <a:solidFill>
                  <a:srgbClr val="FFFFFF"/>
                </a:solidFill>
                <a:effectLst/>
                <a:uLnTx/>
                <a:uFillTx/>
                <a:latin typeface="Univers"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Univers" panose="020B0502020104020203"/>
              <a:ea typeface="+mn-ea"/>
              <a:cs typeface="+mn-cs"/>
            </a:endParaRPr>
          </a:p>
        </p:txBody>
      </p:sp>
      <p:cxnSp>
        <p:nvCxnSpPr>
          <p:cNvPr id="10" name="Straight Arrow Connector 9">
            <a:extLst>
              <a:ext uri="{FF2B5EF4-FFF2-40B4-BE49-F238E27FC236}">
                <a16:creationId xmlns:a16="http://schemas.microsoft.com/office/drawing/2014/main" id="{0F0AFA56-FDF8-4162-B38E-931EA7AD9B14}"/>
              </a:ext>
            </a:extLst>
          </p:cNvPr>
          <p:cNvCxnSpPr/>
          <p:nvPr/>
        </p:nvCxnSpPr>
        <p:spPr>
          <a:xfrm>
            <a:off x="7812506" y="2495444"/>
            <a:ext cx="0" cy="2999874"/>
          </a:xfrm>
          <a:prstGeom prst="straightConnector1">
            <a:avLst/>
          </a:prstGeom>
          <a:ln w="317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2653069-351B-4E8B-B4ED-E8F956A415CF}"/>
              </a:ext>
            </a:extLst>
          </p:cNvPr>
          <p:cNvCxnSpPr>
            <a:cxnSpLocks/>
          </p:cNvCxnSpPr>
          <p:nvPr/>
        </p:nvCxnSpPr>
        <p:spPr>
          <a:xfrm flipV="1">
            <a:off x="9697453" y="2495444"/>
            <a:ext cx="0" cy="2999874"/>
          </a:xfrm>
          <a:prstGeom prst="straightConnector1">
            <a:avLst/>
          </a:prstGeom>
          <a:ln w="317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7CBA78A-D4D6-46A9-8782-518FBC122997}"/>
              </a:ext>
            </a:extLst>
          </p:cNvPr>
          <p:cNvSpPr txBox="1"/>
          <p:nvPr/>
        </p:nvSpPr>
        <p:spPr>
          <a:xfrm>
            <a:off x="6625392" y="5670605"/>
            <a:ext cx="23742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2D050"/>
                </a:solidFill>
                <a:effectLst/>
                <a:uLnTx/>
                <a:uFillTx/>
                <a:latin typeface="Univers" panose="020B0502020104020203"/>
                <a:ea typeface="+mn-ea"/>
                <a:cs typeface="+mn-cs"/>
              </a:rPr>
              <a:t>Increasing inclusion</a:t>
            </a:r>
          </a:p>
        </p:txBody>
      </p:sp>
      <p:sp>
        <p:nvSpPr>
          <p:cNvPr id="22" name="TextBox 21">
            <a:extLst>
              <a:ext uri="{FF2B5EF4-FFF2-40B4-BE49-F238E27FC236}">
                <a16:creationId xmlns:a16="http://schemas.microsoft.com/office/drawing/2014/main" id="{AA185A56-0959-4AF3-B46C-2F7B1B1C6050}"/>
              </a:ext>
            </a:extLst>
          </p:cNvPr>
          <p:cNvSpPr txBox="1"/>
          <p:nvPr/>
        </p:nvSpPr>
        <p:spPr>
          <a:xfrm>
            <a:off x="8510339" y="1659117"/>
            <a:ext cx="237422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2D050"/>
                </a:solidFill>
                <a:effectLst/>
                <a:uLnTx/>
                <a:uFillTx/>
                <a:latin typeface="Univers" panose="020B0502020104020203"/>
                <a:ea typeface="+mn-ea"/>
                <a:cs typeface="+mn-cs"/>
              </a:rPr>
              <a:t>Increasing empowerment</a:t>
            </a:r>
          </a:p>
        </p:txBody>
      </p:sp>
      <p:sp>
        <p:nvSpPr>
          <p:cNvPr id="23" name="Title 1">
            <a:extLst>
              <a:ext uri="{FF2B5EF4-FFF2-40B4-BE49-F238E27FC236}">
                <a16:creationId xmlns:a16="http://schemas.microsoft.com/office/drawing/2014/main" id="{BF9DC1BA-0E20-40DC-A9C7-B6231023672C}"/>
              </a:ext>
            </a:extLst>
          </p:cNvPr>
          <p:cNvSpPr txBox="1">
            <a:spLocks/>
          </p:cNvSpPr>
          <p:nvPr/>
        </p:nvSpPr>
        <p:spPr>
          <a:xfrm>
            <a:off x="980725" y="541064"/>
            <a:ext cx="10225530" cy="6946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00B05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92D050"/>
                </a:solidFill>
                <a:effectLst/>
                <a:uLnTx/>
                <a:uFillTx/>
                <a:latin typeface="Rockwell"/>
                <a:ea typeface="+mj-ea"/>
                <a:cs typeface="+mj-cs"/>
              </a:rPr>
              <a:t>Practical examples, and the </a:t>
            </a:r>
            <a:r>
              <a:rPr kumimoji="0" lang="en-US" sz="3500" b="0" i="1" u="none" strike="noStrike" kern="1200" cap="none" spc="0" normalizeH="0" baseline="0" noProof="0" dirty="0">
                <a:ln>
                  <a:noFill/>
                </a:ln>
                <a:solidFill>
                  <a:srgbClr val="92D050"/>
                </a:solidFill>
                <a:effectLst/>
                <a:uLnTx/>
                <a:uFillTx/>
                <a:latin typeface="Rockwell"/>
                <a:ea typeface="+mj-ea"/>
                <a:cs typeface="+mj-cs"/>
              </a:rPr>
              <a:t>visible</a:t>
            </a:r>
            <a:r>
              <a:rPr kumimoji="0" lang="en-US" sz="3500" b="0" i="0" u="none" strike="noStrike" kern="1200" cap="none" spc="0" normalizeH="0" baseline="0" noProof="0" dirty="0">
                <a:ln>
                  <a:noFill/>
                </a:ln>
                <a:solidFill>
                  <a:srgbClr val="92D050"/>
                </a:solidFill>
                <a:effectLst/>
                <a:uLnTx/>
                <a:uFillTx/>
                <a:latin typeface="Rockwell"/>
                <a:ea typeface="+mj-ea"/>
                <a:cs typeface="+mj-cs"/>
              </a:rPr>
              <a:t> problem</a:t>
            </a:r>
          </a:p>
        </p:txBody>
      </p:sp>
    </p:spTree>
    <p:extLst>
      <p:ext uri="{BB962C8B-B14F-4D97-AF65-F5344CB8AC3E}">
        <p14:creationId xmlns:p14="http://schemas.microsoft.com/office/powerpoint/2010/main" val="292920583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Lecture 1.potx" id="{6CF30393-2D5E-4AD8-B7F6-60AD594BCC7F}" vid="{4C97DE1F-C3E7-4228-B45C-0BF1489F5B93}"/>
    </a:ext>
  </a:extLst>
</a:theme>
</file>

<file path=ppt/theme/theme2.xml><?xml version="1.0" encoding="utf-8"?>
<a:theme xmlns:a="http://schemas.openxmlformats.org/drawingml/2006/main" name="DividendVTI">
  <a:themeElements>
    <a:clrScheme name="AnalogousFromLightSeedLeftStep">
      <a:dk1>
        <a:srgbClr val="000000"/>
      </a:dk1>
      <a:lt1>
        <a:srgbClr val="FFFFFF"/>
      </a:lt1>
      <a:dk2>
        <a:srgbClr val="243F2B"/>
      </a:dk2>
      <a:lt2>
        <a:srgbClr val="EAE7E4"/>
      </a:lt2>
      <a:accent1>
        <a:srgbClr val="8AA4C0"/>
      </a:accent1>
      <a:accent2>
        <a:srgbClr val="78AAB0"/>
      </a:accent2>
      <a:accent3>
        <a:srgbClr val="81AA9D"/>
      </a:accent3>
      <a:accent4>
        <a:srgbClr val="77AF86"/>
      </a:accent4>
      <a:accent5>
        <a:srgbClr val="87AB81"/>
      </a:accent5>
      <a:accent6>
        <a:srgbClr val="92A973"/>
      </a:accent6>
      <a:hlink>
        <a:srgbClr val="9B7E5E"/>
      </a:hlink>
      <a:folHlink>
        <a:srgbClr val="848484"/>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1_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Lecture 1.potx" id="{6CF30393-2D5E-4AD8-B7F6-60AD594BCC7F}" vid="{4C97DE1F-C3E7-4228-B45C-0BF1489F5B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Template>
  <TotalTime>7537</TotalTime>
  <Words>1779</Words>
  <Application>Microsoft Office PowerPoint</Application>
  <PresentationFormat>Widescreen</PresentationFormat>
  <Paragraphs>151</Paragraphs>
  <Slides>12</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Univers</vt:lpstr>
      <vt:lpstr>Calibri Light</vt:lpstr>
      <vt:lpstr>Wingdings 2</vt:lpstr>
      <vt:lpstr>Univers Condensed</vt:lpstr>
      <vt:lpstr>Calibri</vt:lpstr>
      <vt:lpstr>Times New Roman</vt:lpstr>
      <vt:lpstr>Arial</vt:lpstr>
      <vt:lpstr>Rockwell</vt:lpstr>
      <vt:lpstr>Office Theme</vt:lpstr>
      <vt:lpstr>DividendVTI</vt:lpstr>
      <vt:lpstr>1_Office Theme</vt:lpstr>
      <vt:lpstr>PowerPoint Presentation</vt:lpstr>
      <vt:lpstr>1. Prelude: Varieties of democracy</vt:lpstr>
      <vt:lpstr>A last word on environmental economics</vt:lpstr>
      <vt:lpstr>2. A potted history of type I democracy</vt:lpstr>
      <vt:lpstr>A potted history of type II democracy</vt:lpstr>
      <vt:lpstr>3. The democratic critique of (environmental) economics</vt:lpstr>
      <vt:lpstr>Deliberative Empowerment</vt:lpstr>
      <vt:lpstr>The cutting edge: “Deliberative Governance”</vt:lpstr>
      <vt:lpstr>PowerPoint Presentation</vt:lpstr>
      <vt:lpstr>4. The invisible problem, or the question of mechanisms</vt:lpstr>
      <vt:lpstr>Who needs public policy? (Or, the unscience of revolution)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Gunn</dc:creator>
  <cp:lastModifiedBy>saaber zangie</cp:lastModifiedBy>
  <cp:revision>193</cp:revision>
  <dcterms:created xsi:type="dcterms:W3CDTF">2021-01-09T08:06:27Z</dcterms:created>
  <dcterms:modified xsi:type="dcterms:W3CDTF">2021-04-15T11:51:31Z</dcterms:modified>
</cp:coreProperties>
</file>